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33"/>
  </p:notesMasterIdLst>
  <p:sldIdLst>
    <p:sldId id="262" r:id="rId5"/>
    <p:sldId id="263" r:id="rId6"/>
    <p:sldId id="264" r:id="rId7"/>
    <p:sldId id="265" r:id="rId8"/>
    <p:sldId id="267" r:id="rId9"/>
    <p:sldId id="286" r:id="rId10"/>
    <p:sldId id="266" r:id="rId11"/>
    <p:sldId id="283" r:id="rId12"/>
    <p:sldId id="268" r:id="rId13"/>
    <p:sldId id="269" r:id="rId14"/>
    <p:sldId id="287" r:id="rId15"/>
    <p:sldId id="270" r:id="rId16"/>
    <p:sldId id="276" r:id="rId17"/>
    <p:sldId id="277" r:id="rId18"/>
    <p:sldId id="271" r:id="rId19"/>
    <p:sldId id="272" r:id="rId20"/>
    <p:sldId id="288" r:id="rId21"/>
    <p:sldId id="273" r:id="rId22"/>
    <p:sldId id="274" r:id="rId23"/>
    <p:sldId id="275" r:id="rId24"/>
    <p:sldId id="278" r:id="rId25"/>
    <p:sldId id="279" r:id="rId26"/>
    <p:sldId id="284" r:id="rId27"/>
    <p:sldId id="289" r:id="rId28"/>
    <p:sldId id="285" r:id="rId29"/>
    <p:sldId id="290" r:id="rId30"/>
    <p:sldId id="291" r:id="rId31"/>
    <p:sldId id="281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92"/>
    <p:restoredTop sz="94665"/>
  </p:normalViewPr>
  <p:slideViewPr>
    <p:cSldViewPr snapToGrid="0">
      <p:cViewPr varScale="1">
        <p:scale>
          <a:sx n="89" d="100"/>
          <a:sy n="89" d="100"/>
        </p:scale>
        <p:origin x="17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DB1B9D-5FD8-46B1-A173-F00497598741}" type="datetimeFigureOut">
              <a:rPr lang="en-US" smtClean="0"/>
              <a:t>5/11/21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142BC-A7BD-4276-975D-6351998F7C8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489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3442AB9-C8CA-420F-B42A-18C2D699071B}" type="datetime1">
              <a:rPr lang="en-US" smtClean="0"/>
              <a:t>5/11/21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DFFBC-BDEB-417F-BF84-663A45C20646}" type="datetime1">
              <a:rPr lang="en-US" smtClean="0"/>
              <a:t>5/11/21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8071AC1-DFE2-4CEB-A839-7F430962ACC4}" type="datetime1">
              <a:rPr lang="en-US" smtClean="0"/>
              <a:t>5/11/21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F9C0F-A549-4116-ADE7-EA08C05540C8}" type="datetime1">
              <a:rPr lang="en-US" smtClean="0"/>
              <a:t>5/11/21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C9EEE4F-EA2D-4584-9DE7-EC300D9E7B04}" type="datetime1">
              <a:rPr lang="en-US" smtClean="0"/>
              <a:t>5/11/21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E59C-38C6-435B-909F-6BC5D2F90092}" type="datetime1">
              <a:rPr lang="en-US" smtClean="0"/>
              <a:t>5/11/21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B3F88-5DA5-47A3-A95A-FEF6AF43E84E}" type="datetime1">
              <a:rPr lang="en-US" smtClean="0"/>
              <a:t>5/11/21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BB3716-29F6-49DE-A213-3937CA580F20}" type="datetime1">
              <a:rPr lang="en-US" smtClean="0"/>
              <a:t>5/11/21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B02A8-9935-43BE-936D-943169608636}" type="datetime1">
              <a:rPr lang="en-US" smtClean="0"/>
              <a:t>5/11/21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3518B405-B3F7-4586-BE59-DF6DE834F5F3}" type="datetime1">
              <a:rPr lang="en-US" smtClean="0"/>
              <a:t>5/11/21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76EAD-3739-455C-929C-D58B69B73424}" type="datetime1">
              <a:rPr lang="en-US" smtClean="0"/>
              <a:t>5/11/21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EDBAC8D9-C124-4B74-9CB9-474FDD0AD4C5}" type="datetime1">
              <a:rPr lang="en-US" smtClean="0"/>
              <a:t>5/11/21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683F1FFD-1AA8-4EC2-97B9-FEC7564F4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Picture 36" descr="A circuit board digital representations with numbers and lines">
            <a:extLst>
              <a:ext uri="{FF2B5EF4-FFF2-40B4-BE49-F238E27FC236}">
                <a16:creationId xmlns:a16="http://schemas.microsoft.com/office/drawing/2014/main" id="{1A3477DC-B338-4F74-BC24-AFDF096E5A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09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8FF0F8A7-C9E3-49D9-A67E-09FF582C7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2DBA70-3C88-4960-B0D4-84FCD42B1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4" y="1419225"/>
            <a:ext cx="3305175" cy="20858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SUBNET classifier</a:t>
            </a:r>
            <a:br>
              <a:rPr lang="en-US" sz="32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A document Similarity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3254AA-54D7-42C3-86C1-E80F6DF9C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889169"/>
            <a:ext cx="3081576" cy="1426771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EBEBEB"/>
                </a:solidFill>
              </a:rPr>
              <a:t>Michael Ippolito</a:t>
            </a:r>
          </a:p>
          <a:p>
            <a:r>
              <a:rPr lang="en-US" dirty="0">
                <a:solidFill>
                  <a:srgbClr val="EBEBEB"/>
                </a:solidFill>
              </a:rPr>
              <a:t>Data607</a:t>
            </a:r>
          </a:p>
          <a:p>
            <a:r>
              <a:rPr lang="en-US" dirty="0">
                <a:solidFill>
                  <a:srgbClr val="EBEBEB"/>
                </a:solidFill>
              </a:rPr>
              <a:t>Final project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4274C20-A98B-4AC3-B16A-B7F41CB58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3ECC69B-2243-424A-8237-CF490F8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D2EA3B9-3D17-4510-8464-E74F67267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A5DFA43-F31D-4C31-8826-6B40A21C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875A367-1A13-6741-909D-A9D473DD5C11}"/>
              </a:ext>
            </a:extLst>
          </p:cNvPr>
          <p:cNvCxnSpPr/>
          <p:nvPr/>
        </p:nvCxnSpPr>
        <p:spPr>
          <a:xfrm>
            <a:off x="5640779" y="2974769"/>
            <a:ext cx="914400" cy="91440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C4EAC3-D5ED-8A40-A5C6-61C76078F88A}"/>
              </a:ext>
            </a:extLst>
          </p:cNvPr>
          <p:cNvCxnSpPr>
            <a:cxnSpLocks/>
          </p:cNvCxnSpPr>
          <p:nvPr/>
        </p:nvCxnSpPr>
        <p:spPr>
          <a:xfrm>
            <a:off x="8902903" y="3674858"/>
            <a:ext cx="1998460" cy="0"/>
          </a:xfrm>
          <a:prstGeom prst="straightConnector1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8341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EFF"/>
                </a:solidFill>
              </a:rPr>
              <a:t>SUBNET CLASSIFIER </a:t>
            </a:r>
            <a:r>
              <a:rPr lang="en-US" dirty="0">
                <a:solidFill>
                  <a:srgbClr val="FFFEFF"/>
                </a:solidFill>
              </a:rPr>
              <a:t>A document similarity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15C2FC-B9EE-6A42-A216-494A7AB448C7}"/>
              </a:ext>
            </a:extLst>
          </p:cNvPr>
          <p:cNvSpPr txBox="1"/>
          <p:nvPr/>
        </p:nvSpPr>
        <p:spPr>
          <a:xfrm>
            <a:off x="416060" y="1845477"/>
            <a:ext cx="5679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Data Tidying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88FC2D-02A3-8B4E-A900-29D9F1B56B0E}"/>
              </a:ext>
            </a:extLst>
          </p:cNvPr>
          <p:cNvSpPr/>
          <p:nvPr/>
        </p:nvSpPr>
        <p:spPr>
          <a:xfrm>
            <a:off x="4837869" y="2482119"/>
            <a:ext cx="6772939" cy="289310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Tokenize</a:t>
            </a:r>
          </a:p>
          <a:p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dfcorpus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dfcrawl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unnest_tokens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(word, text, token = "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ngrams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n_min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1, n =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maxNgrams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400" dirty="0">
              <a:solidFill>
                <a:srgbClr val="FF7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Remove words with numbers</a:t>
            </a:r>
          </a:p>
          <a:p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dfcorpus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dfcorpus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filter(!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grepl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('\\d', word))</a:t>
            </a:r>
          </a:p>
          <a:p>
            <a:endParaRPr lang="en-US" sz="1400" dirty="0">
              <a:solidFill>
                <a:srgbClr val="FF7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Remove all underscores</a:t>
            </a:r>
          </a:p>
          <a:p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dfcorpus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dfcorpus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filter(!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grepl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('^_+$', word))</a:t>
            </a:r>
          </a:p>
          <a:p>
            <a:endParaRPr lang="en-US" sz="1400" dirty="0">
              <a:solidFill>
                <a:srgbClr val="FF7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95FFBA-83A1-9A45-B496-DF816DD02A3F}"/>
              </a:ext>
            </a:extLst>
          </p:cNvPr>
          <p:cNvSpPr txBox="1"/>
          <p:nvPr/>
        </p:nvSpPr>
        <p:spPr>
          <a:xfrm>
            <a:off x="733646" y="2446357"/>
            <a:ext cx="338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Tokenize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6DDD46-AF6C-6545-81F6-1C54FC0F22E3}"/>
              </a:ext>
            </a:extLst>
          </p:cNvPr>
          <p:cNvSpPr txBox="1"/>
          <p:nvPr/>
        </p:nvSpPr>
        <p:spPr>
          <a:xfrm>
            <a:off x="733645" y="3429000"/>
            <a:ext cx="3388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Remove numbers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8B59F2-BC48-4146-AC39-8A48898DE21C}"/>
              </a:ext>
            </a:extLst>
          </p:cNvPr>
          <p:cNvSpPr txBox="1"/>
          <p:nvPr/>
        </p:nvSpPr>
        <p:spPr>
          <a:xfrm>
            <a:off x="733643" y="4323105"/>
            <a:ext cx="3322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Remove underscores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10486D-EEDA-B74F-9AE2-F3D2EE2CA165}"/>
              </a:ext>
            </a:extLst>
          </p:cNvPr>
          <p:cNvCxnSpPr>
            <a:cxnSpLocks/>
          </p:cNvCxnSpPr>
          <p:nvPr/>
        </p:nvCxnSpPr>
        <p:spPr>
          <a:xfrm>
            <a:off x="2105247" y="2677189"/>
            <a:ext cx="2353244" cy="15073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DA0E4BF-5770-2245-900D-75DDDE1F5E43}"/>
              </a:ext>
            </a:extLst>
          </p:cNvPr>
          <p:cNvCxnSpPr>
            <a:cxnSpLocks/>
          </p:cNvCxnSpPr>
          <p:nvPr/>
        </p:nvCxnSpPr>
        <p:spPr>
          <a:xfrm>
            <a:off x="3221664" y="3685819"/>
            <a:ext cx="1236826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120373F-66E0-7B47-AED5-64F4EEBBCAEE}"/>
              </a:ext>
            </a:extLst>
          </p:cNvPr>
          <p:cNvCxnSpPr>
            <a:cxnSpLocks/>
          </p:cNvCxnSpPr>
          <p:nvPr/>
        </p:nvCxnSpPr>
        <p:spPr>
          <a:xfrm>
            <a:off x="3572539" y="4553939"/>
            <a:ext cx="907311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5558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EFF"/>
                </a:solidFill>
              </a:rPr>
              <a:t>SUBNET CLASSIFIER </a:t>
            </a:r>
            <a:r>
              <a:rPr lang="en-US" dirty="0">
                <a:solidFill>
                  <a:srgbClr val="FFFEFF"/>
                </a:solidFill>
              </a:rPr>
              <a:t>A document similarity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15C2FC-B9EE-6A42-A216-494A7AB448C7}"/>
              </a:ext>
            </a:extLst>
          </p:cNvPr>
          <p:cNvSpPr txBox="1"/>
          <p:nvPr/>
        </p:nvSpPr>
        <p:spPr>
          <a:xfrm>
            <a:off x="416060" y="1845477"/>
            <a:ext cx="5679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 err="1"/>
              <a:t>Stopwords</a:t>
            </a:r>
            <a:endParaRPr lang="en-US" sz="3200" b="1" u="sng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88FC2D-02A3-8B4E-A900-29D9F1B56B0E}"/>
              </a:ext>
            </a:extLst>
          </p:cNvPr>
          <p:cNvSpPr/>
          <p:nvPr/>
        </p:nvSpPr>
        <p:spPr>
          <a:xfrm>
            <a:off x="4837869" y="2482119"/>
            <a:ext cx="6772939" cy="375487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Remove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stopwords</a:t>
            </a:r>
            <a:endParaRPr lang="en-US" sz="1400" dirty="0">
              <a:solidFill>
                <a:srgbClr val="FF7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dfcorpus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dfcorpus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anti_join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custom_stopwords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by = c("word"))</a:t>
            </a:r>
          </a:p>
          <a:p>
            <a:endParaRPr lang="en-US" sz="1400" dirty="0">
              <a:solidFill>
                <a:srgbClr val="FF7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Function to remove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stopwords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from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ngrams</a:t>
            </a:r>
            <a:endParaRPr lang="en-US" sz="1400" dirty="0">
              <a:solidFill>
                <a:srgbClr val="FF7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removeStopwords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function(tokens,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stopwords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map2(tokens,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lapply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(tokens, function(x) {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unlist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lapply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strsplit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(x, " "), function(y) {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any(y %in%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stopwords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}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)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) 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}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), ~ .x[!.y])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95FFBA-83A1-9A45-B496-DF816DD02A3F}"/>
              </a:ext>
            </a:extLst>
          </p:cNvPr>
          <p:cNvSpPr txBox="1"/>
          <p:nvPr/>
        </p:nvSpPr>
        <p:spPr>
          <a:xfrm>
            <a:off x="581192" y="3308837"/>
            <a:ext cx="338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C00000"/>
                </a:solidFill>
              </a:rPr>
              <a:t>Stopwords</a:t>
            </a:r>
            <a:r>
              <a:rPr lang="en-US" sz="2400" dirty="0">
                <a:solidFill>
                  <a:srgbClr val="C00000"/>
                </a:solidFill>
              </a:rPr>
              <a:t> in </a:t>
            </a:r>
            <a:r>
              <a:rPr lang="en-US" sz="2400" dirty="0" err="1">
                <a:solidFill>
                  <a:srgbClr val="C00000"/>
                </a:solidFill>
              </a:rPr>
              <a:t>ngrams</a:t>
            </a:r>
            <a:endParaRPr lang="en-US" sz="2400" dirty="0">
              <a:solidFill>
                <a:srgbClr val="C0000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10486D-EEDA-B74F-9AE2-F3D2EE2CA165}"/>
              </a:ext>
            </a:extLst>
          </p:cNvPr>
          <p:cNvCxnSpPr>
            <a:cxnSpLocks/>
          </p:cNvCxnSpPr>
          <p:nvPr/>
        </p:nvCxnSpPr>
        <p:spPr>
          <a:xfrm>
            <a:off x="3589984" y="3539669"/>
            <a:ext cx="996744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DD5F3D0-43E0-FD42-94F7-B9D5D6D038B0}"/>
              </a:ext>
            </a:extLst>
          </p:cNvPr>
          <p:cNvSpPr txBox="1"/>
          <p:nvPr/>
        </p:nvSpPr>
        <p:spPr>
          <a:xfrm>
            <a:off x="581192" y="2477840"/>
            <a:ext cx="3388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Remove </a:t>
            </a:r>
            <a:r>
              <a:rPr lang="en-US" sz="2400" dirty="0" err="1">
                <a:solidFill>
                  <a:srgbClr val="C00000"/>
                </a:solidFill>
              </a:rPr>
              <a:t>stopwords</a:t>
            </a:r>
            <a:r>
              <a:rPr lang="en-US" sz="2400" dirty="0">
                <a:solidFill>
                  <a:srgbClr val="C00000"/>
                </a:solidFill>
              </a:rPr>
              <a:t>,</a:t>
            </a:r>
          </a:p>
          <a:p>
            <a:r>
              <a:rPr lang="en-US" sz="2400" dirty="0">
                <a:solidFill>
                  <a:srgbClr val="C00000"/>
                </a:solidFill>
              </a:rPr>
              <a:t>e.g. HTML tags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17FCFDB-1153-2C46-B36E-B7CC1FA49DA6}"/>
              </a:ext>
            </a:extLst>
          </p:cNvPr>
          <p:cNvCxnSpPr>
            <a:cxnSpLocks/>
          </p:cNvCxnSpPr>
          <p:nvPr/>
        </p:nvCxnSpPr>
        <p:spPr>
          <a:xfrm>
            <a:off x="3589984" y="2667535"/>
            <a:ext cx="996744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304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EFF"/>
                </a:solidFill>
              </a:rPr>
              <a:t>SUBNET CLASSIFIER </a:t>
            </a:r>
            <a:r>
              <a:rPr lang="en-US" dirty="0">
                <a:solidFill>
                  <a:srgbClr val="FFFEFF"/>
                </a:solidFill>
              </a:rPr>
              <a:t>A document similarity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15C2FC-B9EE-6A42-A216-494A7AB448C7}"/>
              </a:ext>
            </a:extLst>
          </p:cNvPr>
          <p:cNvSpPr txBox="1"/>
          <p:nvPr/>
        </p:nvSpPr>
        <p:spPr>
          <a:xfrm>
            <a:off x="416060" y="1845477"/>
            <a:ext cx="5679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Term Frequencies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88FC2D-02A3-8B4E-A900-29D9F1B56B0E}"/>
              </a:ext>
            </a:extLst>
          </p:cNvPr>
          <p:cNvSpPr/>
          <p:nvPr/>
        </p:nvSpPr>
        <p:spPr>
          <a:xfrm>
            <a:off x="4837869" y="2482119"/>
            <a:ext cx="6772939" cy="332398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Filter infrequent and too-frequent terms</a:t>
            </a:r>
          </a:p>
          <a:p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dfcorpus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dfcorpus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filter(n &gt;= 5 &amp; n &lt;= 200) %&gt;% arrange(desc(n))</a:t>
            </a:r>
          </a:p>
          <a:p>
            <a:endParaRPr lang="en-US" sz="1400" dirty="0">
              <a:solidFill>
                <a:srgbClr val="FF7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Inverse document frequency</a:t>
            </a:r>
          </a:p>
          <a:p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dfidf_corpus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dfcorpus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(word) %&gt;%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summarize(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idf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 + log((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dfcrawl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+ 1) / sum(n),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base = 10))</a:t>
            </a:r>
          </a:p>
          <a:p>
            <a:endParaRPr lang="en-US" sz="1400" dirty="0">
              <a:solidFill>
                <a:srgbClr val="FF7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Term frequency/inverse document frequency</a:t>
            </a:r>
          </a:p>
          <a:p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dfcorpus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dfcorpus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inner_join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dfidf_corpus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by = c("word")) %&gt;%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mutate(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tfidf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idf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n)</a:t>
            </a:r>
          </a:p>
          <a:p>
            <a:endParaRPr lang="en-US" sz="1400" dirty="0">
              <a:solidFill>
                <a:srgbClr val="FF7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95FFBA-83A1-9A45-B496-DF816DD02A3F}"/>
              </a:ext>
            </a:extLst>
          </p:cNvPr>
          <p:cNvSpPr txBox="1"/>
          <p:nvPr/>
        </p:nvSpPr>
        <p:spPr>
          <a:xfrm>
            <a:off x="733646" y="2446357"/>
            <a:ext cx="338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Filter by term frequency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6DDD46-AF6C-6545-81F6-1C54FC0F22E3}"/>
              </a:ext>
            </a:extLst>
          </p:cNvPr>
          <p:cNvSpPr txBox="1"/>
          <p:nvPr/>
        </p:nvSpPr>
        <p:spPr>
          <a:xfrm>
            <a:off x="733646" y="3229517"/>
            <a:ext cx="3388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IDF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8B59F2-BC48-4146-AC39-8A48898DE21C}"/>
              </a:ext>
            </a:extLst>
          </p:cNvPr>
          <p:cNvSpPr txBox="1"/>
          <p:nvPr/>
        </p:nvSpPr>
        <p:spPr>
          <a:xfrm>
            <a:off x="733646" y="4591455"/>
            <a:ext cx="3322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TFIDF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10486D-EEDA-B74F-9AE2-F3D2EE2CA165}"/>
              </a:ext>
            </a:extLst>
          </p:cNvPr>
          <p:cNvCxnSpPr>
            <a:cxnSpLocks/>
          </p:cNvCxnSpPr>
          <p:nvPr/>
        </p:nvCxnSpPr>
        <p:spPr>
          <a:xfrm>
            <a:off x="3923414" y="2692262"/>
            <a:ext cx="535077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DA0E4BF-5770-2245-900D-75DDDE1F5E43}"/>
              </a:ext>
            </a:extLst>
          </p:cNvPr>
          <p:cNvCxnSpPr>
            <a:cxnSpLocks/>
          </p:cNvCxnSpPr>
          <p:nvPr/>
        </p:nvCxnSpPr>
        <p:spPr>
          <a:xfrm>
            <a:off x="1541721" y="3486336"/>
            <a:ext cx="2916770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120373F-66E0-7B47-AED5-64F4EEBBCAEE}"/>
              </a:ext>
            </a:extLst>
          </p:cNvPr>
          <p:cNvCxnSpPr>
            <a:cxnSpLocks/>
          </p:cNvCxnSpPr>
          <p:nvPr/>
        </p:nvCxnSpPr>
        <p:spPr>
          <a:xfrm>
            <a:off x="1967023" y="4822288"/>
            <a:ext cx="2491468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055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998D0F-737E-4D44-91DD-E052AC6FF4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184033"/>
            <a:ext cx="7271300" cy="44874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32088A-C10F-FA45-A3A1-63A404950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3" y="2538357"/>
            <a:ext cx="6999422" cy="43196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EFF"/>
                </a:solidFill>
              </a:rPr>
              <a:t>SUBNET CLASSIFIER </a:t>
            </a:r>
            <a:r>
              <a:rPr lang="en-US" dirty="0">
                <a:solidFill>
                  <a:srgbClr val="FFFEFF"/>
                </a:solidFill>
              </a:rPr>
              <a:t>A document similarity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15C2FC-B9EE-6A42-A216-494A7AB448C7}"/>
              </a:ext>
            </a:extLst>
          </p:cNvPr>
          <p:cNvSpPr txBox="1"/>
          <p:nvPr/>
        </p:nvSpPr>
        <p:spPr>
          <a:xfrm>
            <a:off x="416060" y="1845477"/>
            <a:ext cx="5679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Most Frequent Terms</a:t>
            </a:r>
          </a:p>
        </p:txBody>
      </p:sp>
    </p:spTree>
    <p:extLst>
      <p:ext uri="{BB962C8B-B14F-4D97-AF65-F5344CB8AC3E}">
        <p14:creationId xmlns:p14="http://schemas.microsoft.com/office/powerpoint/2010/main" val="10688001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12A0DEC-DE4C-004E-8AB3-082153286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106" y="1906396"/>
            <a:ext cx="8023432" cy="49516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EFF"/>
                </a:solidFill>
              </a:rPr>
              <a:t>SUBNET CLASSIFIER </a:t>
            </a:r>
            <a:r>
              <a:rPr lang="en-US" dirty="0">
                <a:solidFill>
                  <a:srgbClr val="FFFEFF"/>
                </a:solidFill>
              </a:rPr>
              <a:t>A document similarity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15C2FC-B9EE-6A42-A216-494A7AB448C7}"/>
              </a:ext>
            </a:extLst>
          </p:cNvPr>
          <p:cNvSpPr txBox="1"/>
          <p:nvPr/>
        </p:nvSpPr>
        <p:spPr>
          <a:xfrm>
            <a:off x="416060" y="1845477"/>
            <a:ext cx="5679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Terms by University Division</a:t>
            </a:r>
          </a:p>
        </p:txBody>
      </p:sp>
    </p:spTree>
    <p:extLst>
      <p:ext uri="{BB962C8B-B14F-4D97-AF65-F5344CB8AC3E}">
        <p14:creationId xmlns:p14="http://schemas.microsoft.com/office/powerpoint/2010/main" val="694325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EFF"/>
                </a:solidFill>
              </a:rPr>
              <a:t>SUBNET CLASSIFIER </a:t>
            </a:r>
            <a:r>
              <a:rPr lang="en-US" dirty="0">
                <a:solidFill>
                  <a:srgbClr val="FFFEFF"/>
                </a:solidFill>
              </a:rPr>
              <a:t>A document similarity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15C2FC-B9EE-6A42-A216-494A7AB448C7}"/>
              </a:ext>
            </a:extLst>
          </p:cNvPr>
          <p:cNvSpPr txBox="1"/>
          <p:nvPr/>
        </p:nvSpPr>
        <p:spPr>
          <a:xfrm>
            <a:off x="416060" y="1845477"/>
            <a:ext cx="5679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Data Partitioning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88FC2D-02A3-8B4E-A900-29D9F1B56B0E}"/>
              </a:ext>
            </a:extLst>
          </p:cNvPr>
          <p:cNvSpPr/>
          <p:nvPr/>
        </p:nvSpPr>
        <p:spPr>
          <a:xfrm>
            <a:off x="4837869" y="2393751"/>
            <a:ext cx="6772939" cy="440120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reserve validation set</a:t>
            </a:r>
          </a:p>
          <a:p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dftrain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dfjson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filter(train == 1)</a:t>
            </a:r>
          </a:p>
          <a:p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validation_prop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0.3</a:t>
            </a:r>
          </a:p>
          <a:p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validation_rows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sample(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dftrain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size =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dftrain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*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validation_prop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replace = F)</a:t>
            </a:r>
          </a:p>
          <a:p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dftrain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dftrain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mutate(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validation_set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ifelse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row_number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%in%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validation_rows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1, 0))</a:t>
            </a:r>
          </a:p>
          <a:p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dfvalidate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dftrain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filter(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validation_set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1)</a:t>
            </a:r>
          </a:p>
          <a:p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dftrain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dftrain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filter(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validation_set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0)</a:t>
            </a:r>
          </a:p>
          <a:p>
            <a:endParaRPr lang="en-US" sz="1400" dirty="0">
              <a:solidFill>
                <a:srgbClr val="FF7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Create training set, partition into [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numfolds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groups</a:t>
            </a:r>
          </a:p>
          <a:p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numfolds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&lt;- 5</a:t>
            </a:r>
          </a:p>
          <a:p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num_rows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sample(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dftrain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replace = F)</a:t>
            </a:r>
          </a:p>
          <a:p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dftrain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dftrain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num_rows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]</a:t>
            </a:r>
          </a:p>
          <a:p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dftrain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dftrain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mutate(fold = ((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row_number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- 1) %%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numfolds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+ 1)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95FFBA-83A1-9A45-B496-DF816DD02A3F}"/>
              </a:ext>
            </a:extLst>
          </p:cNvPr>
          <p:cNvSpPr txBox="1"/>
          <p:nvPr/>
        </p:nvSpPr>
        <p:spPr>
          <a:xfrm>
            <a:off x="668114" y="5324847"/>
            <a:ext cx="33881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Partition training set</a:t>
            </a:r>
          </a:p>
          <a:p>
            <a:r>
              <a:rPr lang="en-US" sz="2400" dirty="0">
                <a:solidFill>
                  <a:srgbClr val="C00000"/>
                </a:solidFill>
              </a:rPr>
              <a:t>into folds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6DDD46-AF6C-6545-81F6-1C54FC0F22E3}"/>
              </a:ext>
            </a:extLst>
          </p:cNvPr>
          <p:cNvSpPr txBox="1"/>
          <p:nvPr/>
        </p:nvSpPr>
        <p:spPr>
          <a:xfrm>
            <a:off x="668113" y="2340515"/>
            <a:ext cx="33881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Partition data</a:t>
            </a:r>
          </a:p>
          <a:p>
            <a:r>
              <a:rPr lang="en-US" sz="2400" dirty="0">
                <a:solidFill>
                  <a:srgbClr val="C00000"/>
                </a:solidFill>
              </a:rPr>
              <a:t>	70% training</a:t>
            </a:r>
          </a:p>
          <a:p>
            <a:r>
              <a:rPr lang="en-US" sz="2400" dirty="0">
                <a:solidFill>
                  <a:srgbClr val="C00000"/>
                </a:solidFill>
              </a:rPr>
              <a:t>	30% validation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10486D-EEDA-B74F-9AE2-F3D2EE2CA165}"/>
              </a:ext>
            </a:extLst>
          </p:cNvPr>
          <p:cNvCxnSpPr>
            <a:cxnSpLocks/>
          </p:cNvCxnSpPr>
          <p:nvPr/>
        </p:nvCxnSpPr>
        <p:spPr>
          <a:xfrm>
            <a:off x="3579580" y="5558196"/>
            <a:ext cx="878911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DA0E4BF-5770-2245-900D-75DDDE1F5E43}"/>
              </a:ext>
            </a:extLst>
          </p:cNvPr>
          <p:cNvCxnSpPr>
            <a:cxnSpLocks/>
          </p:cNvCxnSpPr>
          <p:nvPr/>
        </p:nvCxnSpPr>
        <p:spPr>
          <a:xfrm>
            <a:off x="2700670" y="2571347"/>
            <a:ext cx="1757821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897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EFF"/>
                </a:solidFill>
              </a:rPr>
              <a:t>SUBNET CLASSIFIER </a:t>
            </a:r>
            <a:r>
              <a:rPr lang="en-US" dirty="0">
                <a:solidFill>
                  <a:srgbClr val="FFFEFF"/>
                </a:solidFill>
              </a:rPr>
              <a:t>A document similarity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15C2FC-B9EE-6A42-A216-494A7AB448C7}"/>
              </a:ext>
            </a:extLst>
          </p:cNvPr>
          <p:cNvSpPr txBox="1"/>
          <p:nvPr/>
        </p:nvSpPr>
        <p:spPr>
          <a:xfrm>
            <a:off x="416060" y="1845477"/>
            <a:ext cx="5679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Training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88FC2D-02A3-8B4E-A900-29D9F1B56B0E}"/>
              </a:ext>
            </a:extLst>
          </p:cNvPr>
          <p:cNvSpPr/>
          <p:nvPr/>
        </p:nvSpPr>
        <p:spPr>
          <a:xfrm>
            <a:off x="4837869" y="2482119"/>
            <a:ext cx="6772939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Iterate over holdout folds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holdoutfold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1:numfolds) {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for (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maxfeatures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maxFeaturesArray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endParaRPr lang="en-US" sz="1400" dirty="0">
              <a:solidFill>
                <a:srgbClr val="FF7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# Train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dftrain_set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dftrain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filter(fold ==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holdoutfold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compareDocs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dftrain_set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holdoutfold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maxfeatures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distMethod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tstart</a:t>
            </a:r>
            <a:endParaRPr lang="en-US" sz="1400" dirty="0">
              <a:solidFill>
                <a:srgbClr val="FF7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)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endParaRPr lang="en-US" sz="1400" dirty="0">
              <a:solidFill>
                <a:srgbClr val="FF7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  # Iterate over training folds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6DDD46-AF6C-6545-81F6-1C54FC0F22E3}"/>
              </a:ext>
            </a:extLst>
          </p:cNvPr>
          <p:cNvSpPr txBox="1"/>
          <p:nvPr/>
        </p:nvSpPr>
        <p:spPr>
          <a:xfrm>
            <a:off x="541290" y="2455234"/>
            <a:ext cx="3388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Training loop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DA0E4BF-5770-2245-900D-75DDDE1F5E43}"/>
              </a:ext>
            </a:extLst>
          </p:cNvPr>
          <p:cNvCxnSpPr>
            <a:cxnSpLocks/>
          </p:cNvCxnSpPr>
          <p:nvPr/>
        </p:nvCxnSpPr>
        <p:spPr>
          <a:xfrm>
            <a:off x="2636322" y="2686067"/>
            <a:ext cx="1800609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C0028CF-2557-7B4E-A5CA-8AC774046908}"/>
              </a:ext>
            </a:extLst>
          </p:cNvPr>
          <p:cNvSpPr txBox="1"/>
          <p:nvPr/>
        </p:nvSpPr>
        <p:spPr>
          <a:xfrm>
            <a:off x="581192" y="4926098"/>
            <a:ext cx="33881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distMethod</a:t>
            </a:r>
            <a:r>
              <a:rPr lang="en-US" sz="2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</a:p>
          <a:p>
            <a:r>
              <a:rPr lang="en-US" sz="2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c('</a:t>
            </a:r>
            <a:r>
              <a:rPr lang="en-US" sz="20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euc</a:t>
            </a:r>
            <a:r>
              <a:rPr lang="en-US" sz="2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'man’,</a:t>
            </a:r>
          </a:p>
          <a:p>
            <a:r>
              <a:rPr lang="en-US" sz="2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'cos', '</a:t>
            </a:r>
            <a:r>
              <a:rPr lang="en-US" sz="20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jac</a:t>
            </a:r>
            <a:r>
              <a:rPr lang="en-US" sz="2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602173-1C03-AC4D-8853-F2F36C428D1B}"/>
              </a:ext>
            </a:extLst>
          </p:cNvPr>
          <p:cNvSpPr txBox="1"/>
          <p:nvPr/>
        </p:nvSpPr>
        <p:spPr>
          <a:xfrm>
            <a:off x="581192" y="3098459"/>
            <a:ext cx="33881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maxFeaturesArray</a:t>
            </a:r>
            <a:r>
              <a:rPr lang="en-US" sz="2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</a:p>
          <a:p>
            <a:r>
              <a:rPr lang="en-US" sz="2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c(10, 25, 50, 100)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4B27E27-8B04-5A49-A6EE-4CEB635D69C1}"/>
              </a:ext>
            </a:extLst>
          </p:cNvPr>
          <p:cNvCxnSpPr>
            <a:cxnSpLocks/>
          </p:cNvCxnSpPr>
          <p:nvPr/>
        </p:nvCxnSpPr>
        <p:spPr>
          <a:xfrm>
            <a:off x="3788229" y="3242228"/>
            <a:ext cx="815168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4A51D5-EF97-724F-B820-B45E872DE716}"/>
              </a:ext>
            </a:extLst>
          </p:cNvPr>
          <p:cNvCxnSpPr>
            <a:cxnSpLocks/>
          </p:cNvCxnSpPr>
          <p:nvPr/>
        </p:nvCxnSpPr>
        <p:spPr>
          <a:xfrm>
            <a:off x="3896951" y="5152176"/>
            <a:ext cx="815168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1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EFF"/>
                </a:solidFill>
              </a:rPr>
              <a:t>SUBNET CLASSIFIER </a:t>
            </a:r>
            <a:r>
              <a:rPr lang="en-US" dirty="0">
                <a:solidFill>
                  <a:srgbClr val="FFFEFF"/>
                </a:solidFill>
              </a:rPr>
              <a:t>A document similarity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15C2FC-B9EE-6A42-A216-494A7AB448C7}"/>
              </a:ext>
            </a:extLst>
          </p:cNvPr>
          <p:cNvSpPr txBox="1"/>
          <p:nvPr/>
        </p:nvSpPr>
        <p:spPr>
          <a:xfrm>
            <a:off x="416060" y="1845477"/>
            <a:ext cx="5679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Compare Documents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88FC2D-02A3-8B4E-A900-29D9F1B56B0E}"/>
              </a:ext>
            </a:extLst>
          </p:cNvPr>
          <p:cNvSpPr/>
          <p:nvPr/>
        </p:nvSpPr>
        <p:spPr>
          <a:xfrm>
            <a:off x="4837869" y="2482119"/>
            <a:ext cx="6772939" cy="332398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compareDocs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function(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dfset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holdoutfold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maxFeatures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distMethod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tstart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buildCorpus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holdoutfold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maxFeatures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400" dirty="0">
              <a:solidFill>
                <a:srgbClr val="FF7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# Tokenize this fold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endParaRPr lang="en-US" sz="1400" dirty="0">
              <a:solidFill>
                <a:srgbClr val="FF7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for (row in 1:nrow(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dfset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{</a:t>
            </a:r>
          </a:p>
          <a:p>
            <a:endParaRPr lang="en-US" sz="1400" dirty="0">
              <a:solidFill>
                <a:srgbClr val="FF7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dfnet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dfnet_unpadded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full_join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dftrain_corpus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distinct(word), by = c("word"))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dfnet$tfidf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is.na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dfnet$tfidf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)] &lt;- 0</a:t>
            </a:r>
          </a:p>
          <a:p>
            <a:endParaRPr lang="en-US" sz="1400" dirty="0">
              <a:solidFill>
                <a:srgbClr val="FF7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95FFBA-83A1-9A45-B496-DF816DD02A3F}"/>
              </a:ext>
            </a:extLst>
          </p:cNvPr>
          <p:cNvSpPr txBox="1"/>
          <p:nvPr/>
        </p:nvSpPr>
        <p:spPr>
          <a:xfrm>
            <a:off x="708746" y="4639855"/>
            <a:ext cx="338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Fill missing values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6DDD46-AF6C-6545-81F6-1C54FC0F22E3}"/>
              </a:ext>
            </a:extLst>
          </p:cNvPr>
          <p:cNvSpPr txBox="1"/>
          <p:nvPr/>
        </p:nvSpPr>
        <p:spPr>
          <a:xfrm>
            <a:off x="733646" y="3019396"/>
            <a:ext cx="3388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Build corpus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8B59F2-BC48-4146-AC39-8A48898DE21C}"/>
              </a:ext>
            </a:extLst>
          </p:cNvPr>
          <p:cNvSpPr txBox="1"/>
          <p:nvPr/>
        </p:nvSpPr>
        <p:spPr>
          <a:xfrm>
            <a:off x="686804" y="4085549"/>
            <a:ext cx="3322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Iterate over set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10486D-EEDA-B74F-9AE2-F3D2EE2CA165}"/>
              </a:ext>
            </a:extLst>
          </p:cNvPr>
          <p:cNvCxnSpPr>
            <a:cxnSpLocks/>
          </p:cNvCxnSpPr>
          <p:nvPr/>
        </p:nvCxnSpPr>
        <p:spPr>
          <a:xfrm>
            <a:off x="3087584" y="4870687"/>
            <a:ext cx="1370907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DA0E4BF-5770-2245-900D-75DDDE1F5E43}"/>
              </a:ext>
            </a:extLst>
          </p:cNvPr>
          <p:cNvCxnSpPr>
            <a:cxnSpLocks/>
          </p:cNvCxnSpPr>
          <p:nvPr/>
        </p:nvCxnSpPr>
        <p:spPr>
          <a:xfrm>
            <a:off x="2700670" y="3313231"/>
            <a:ext cx="1757821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120373F-66E0-7B47-AED5-64F4EEBBCAEE}"/>
              </a:ext>
            </a:extLst>
          </p:cNvPr>
          <p:cNvCxnSpPr>
            <a:cxnSpLocks/>
          </p:cNvCxnSpPr>
          <p:nvPr/>
        </p:nvCxnSpPr>
        <p:spPr>
          <a:xfrm>
            <a:off x="2897579" y="4382669"/>
            <a:ext cx="1549506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BE95EC-9AB9-EF45-95B8-F5ADA67C711E}"/>
              </a:ext>
            </a:extLst>
          </p:cNvPr>
          <p:cNvCxnSpPr>
            <a:cxnSpLocks/>
          </p:cNvCxnSpPr>
          <p:nvPr/>
        </p:nvCxnSpPr>
        <p:spPr>
          <a:xfrm>
            <a:off x="2700670" y="3783305"/>
            <a:ext cx="1757821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CAE8182-4B94-CD40-A238-695846B36D81}"/>
              </a:ext>
            </a:extLst>
          </p:cNvPr>
          <p:cNvSpPr txBox="1"/>
          <p:nvPr/>
        </p:nvSpPr>
        <p:spPr>
          <a:xfrm>
            <a:off x="686804" y="3552473"/>
            <a:ext cx="3388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Tokenize fold</a:t>
            </a:r>
          </a:p>
        </p:txBody>
      </p:sp>
    </p:spTree>
    <p:extLst>
      <p:ext uri="{BB962C8B-B14F-4D97-AF65-F5344CB8AC3E}">
        <p14:creationId xmlns:p14="http://schemas.microsoft.com/office/powerpoint/2010/main" val="2251990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EFF"/>
                </a:solidFill>
              </a:rPr>
              <a:t>SUBNET CLASSIFIER </a:t>
            </a:r>
            <a:r>
              <a:rPr lang="en-US" dirty="0">
                <a:solidFill>
                  <a:srgbClr val="FFFEFF"/>
                </a:solidFill>
              </a:rPr>
              <a:t>A document similarity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15C2FC-B9EE-6A42-A216-494A7AB448C7}"/>
              </a:ext>
            </a:extLst>
          </p:cNvPr>
          <p:cNvSpPr txBox="1"/>
          <p:nvPr/>
        </p:nvSpPr>
        <p:spPr>
          <a:xfrm>
            <a:off x="416060" y="1845477"/>
            <a:ext cx="5679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Document Term Matrix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88FC2D-02A3-8B4E-A900-29D9F1B56B0E}"/>
              </a:ext>
            </a:extLst>
          </p:cNvPr>
          <p:cNvSpPr/>
          <p:nvPr/>
        </p:nvSpPr>
        <p:spPr>
          <a:xfrm>
            <a:off x="4837869" y="2638711"/>
            <a:ext cx="6772939" cy="26776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Document term matrix</a:t>
            </a:r>
          </a:p>
          <a:p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dfnet_dtm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dfnet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 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spread(key = word, value =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tfidf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400" dirty="0">
              <a:solidFill>
                <a:srgbClr val="FF7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Create matrices to do matrix arithmetic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dtmcorpus_matrix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dfcorpus_dtm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[,2:ncol(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dfcorpus_dtm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)]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dtmnet_matrix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dfnet_dtm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[,4:ncol(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dfnet_dtm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)]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dtmnet_matrix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dtmnet_matrix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[rep(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seq_len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dtmnet_matrix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)),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each =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dtmcorpus_matrix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)), ]</a:t>
            </a:r>
          </a:p>
          <a:p>
            <a:endParaRPr lang="en-US" sz="1400" dirty="0">
              <a:solidFill>
                <a:srgbClr val="FF7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6DDD46-AF6C-6545-81F6-1C54FC0F22E3}"/>
              </a:ext>
            </a:extLst>
          </p:cNvPr>
          <p:cNvSpPr txBox="1"/>
          <p:nvPr/>
        </p:nvSpPr>
        <p:spPr>
          <a:xfrm>
            <a:off x="712755" y="3429000"/>
            <a:ext cx="3388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Convert to matrices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DA0E4BF-5770-2245-900D-75DDDE1F5E43}"/>
              </a:ext>
            </a:extLst>
          </p:cNvPr>
          <p:cNvCxnSpPr>
            <a:cxnSpLocks/>
          </p:cNvCxnSpPr>
          <p:nvPr/>
        </p:nvCxnSpPr>
        <p:spPr>
          <a:xfrm>
            <a:off x="3455719" y="3669875"/>
            <a:ext cx="1206034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38ACE33-200A-9C44-9CC2-C869AA8D586A}"/>
              </a:ext>
            </a:extLst>
          </p:cNvPr>
          <p:cNvSpPr txBox="1"/>
          <p:nvPr/>
        </p:nvSpPr>
        <p:spPr>
          <a:xfrm>
            <a:off x="712756" y="2493914"/>
            <a:ext cx="3388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Create DTM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F76A11-280E-3E42-A460-62D7E27C7CE8}"/>
              </a:ext>
            </a:extLst>
          </p:cNvPr>
          <p:cNvCxnSpPr>
            <a:cxnSpLocks/>
          </p:cNvCxnSpPr>
          <p:nvPr/>
        </p:nvCxnSpPr>
        <p:spPr>
          <a:xfrm>
            <a:off x="2679779" y="2781360"/>
            <a:ext cx="1782722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854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EFF"/>
                </a:solidFill>
              </a:rPr>
              <a:t>SUBNET CLASSIFIER </a:t>
            </a:r>
            <a:r>
              <a:rPr lang="en-US" dirty="0">
                <a:solidFill>
                  <a:srgbClr val="FFFEFF"/>
                </a:solidFill>
              </a:rPr>
              <a:t>A document similarity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15C2FC-B9EE-6A42-A216-494A7AB448C7}"/>
              </a:ext>
            </a:extLst>
          </p:cNvPr>
          <p:cNvSpPr txBox="1"/>
          <p:nvPr/>
        </p:nvSpPr>
        <p:spPr>
          <a:xfrm>
            <a:off x="416060" y="1845477"/>
            <a:ext cx="5679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Distance Calcs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88FC2D-02A3-8B4E-A900-29D9F1B56B0E}"/>
              </a:ext>
            </a:extLst>
          </p:cNvPr>
          <p:cNvSpPr/>
          <p:nvPr/>
        </p:nvSpPr>
        <p:spPr>
          <a:xfrm>
            <a:off x="4837869" y="2623034"/>
            <a:ext cx="6938071" cy="332398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Calculate Euclidian distance</a:t>
            </a:r>
          </a:p>
          <a:p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dfresult_tmp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(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dtmnet_matrix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dtmcorpus_matrix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^ 2 %&gt;%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mutate(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divcode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dfcorpus_dtm$divcode</a:t>
            </a:r>
            <a:endParaRPr lang="en-US" sz="1400" dirty="0">
              <a:solidFill>
                <a:srgbClr val="FF7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dfresult_tmp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dfresult_tmp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mutate(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dist_eucl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sqrt(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rowSums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(.[2:ncol(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dfresult_tmp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)])))</a:t>
            </a:r>
          </a:p>
          <a:p>
            <a:endParaRPr lang="en-US" sz="1400" dirty="0">
              <a:solidFill>
                <a:srgbClr val="FF7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Calculate cosine distance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dfresult_tmp2 &lt;- (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dtmnet_matrix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dtmcorpus_matrix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mutate(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divcode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dfcorpus_dtm$divcode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dfresult_tmp2 &lt;- dfresult_tmp2 %&gt;%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mutate(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dist_cos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rowSums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(.[2:ncol(dfresult_tmp2)]))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dfresult_tmp2 &lt;- dfresult_tmp2 %&gt;%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mutate(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dist_cos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1 - (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dist_cos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/ 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(sqrt(sum(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dtmnet_matrix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^ 2)) * 	sqrt(sum(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dtmcorpus_matrix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)))))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6DDD46-AF6C-6545-81F6-1C54FC0F22E3}"/>
              </a:ext>
            </a:extLst>
          </p:cNvPr>
          <p:cNvSpPr txBox="1"/>
          <p:nvPr/>
        </p:nvSpPr>
        <p:spPr>
          <a:xfrm>
            <a:off x="711512" y="2559773"/>
            <a:ext cx="3388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Euclidian distance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8B59F2-BC48-4146-AC39-8A48898DE21C}"/>
              </a:ext>
            </a:extLst>
          </p:cNvPr>
          <p:cNvSpPr txBox="1"/>
          <p:nvPr/>
        </p:nvSpPr>
        <p:spPr>
          <a:xfrm>
            <a:off x="711512" y="3817992"/>
            <a:ext cx="3322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Cosine distance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DA0E4BF-5770-2245-900D-75DDDE1F5E43}"/>
              </a:ext>
            </a:extLst>
          </p:cNvPr>
          <p:cNvCxnSpPr>
            <a:cxnSpLocks/>
          </p:cNvCxnSpPr>
          <p:nvPr/>
        </p:nvCxnSpPr>
        <p:spPr>
          <a:xfrm>
            <a:off x="3136605" y="2790606"/>
            <a:ext cx="1428212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120373F-66E0-7B47-AED5-64F4EEBBCAEE}"/>
              </a:ext>
            </a:extLst>
          </p:cNvPr>
          <p:cNvCxnSpPr>
            <a:cxnSpLocks/>
          </p:cNvCxnSpPr>
          <p:nvPr/>
        </p:nvCxnSpPr>
        <p:spPr>
          <a:xfrm>
            <a:off x="2955851" y="4088370"/>
            <a:ext cx="1608966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248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EFF"/>
                </a:solidFill>
              </a:rPr>
              <a:t>SUBNET CLASSIFIER </a:t>
            </a:r>
            <a:r>
              <a:rPr lang="en-US" dirty="0">
                <a:solidFill>
                  <a:srgbClr val="FFFEFF"/>
                </a:solidFill>
              </a:rPr>
              <a:t>A document similarity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15C2FC-B9EE-6A42-A216-494A7AB448C7}"/>
              </a:ext>
            </a:extLst>
          </p:cNvPr>
          <p:cNvSpPr txBox="1"/>
          <p:nvPr/>
        </p:nvSpPr>
        <p:spPr>
          <a:xfrm>
            <a:off x="581192" y="1971304"/>
            <a:ext cx="3147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The Problem</a:t>
            </a:r>
          </a:p>
        </p:txBody>
      </p:sp>
      <p:pic>
        <p:nvPicPr>
          <p:cNvPr id="1026" name="Picture 2" descr="Hacker Icon – Free Download, PNG and Vector">
            <a:extLst>
              <a:ext uri="{FF2B5EF4-FFF2-40B4-BE49-F238E27FC236}">
                <a16:creationId xmlns:a16="http://schemas.microsoft.com/office/drawing/2014/main" id="{75013ECE-CAFB-7343-9055-533CA2C02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959" y="3068926"/>
            <a:ext cx="1042330" cy="104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ree Red University Icon - Download Red University Icon">
            <a:extLst>
              <a:ext uri="{FF2B5EF4-FFF2-40B4-BE49-F238E27FC236}">
                <a16:creationId xmlns:a16="http://schemas.microsoft.com/office/drawing/2014/main" id="{537C58D2-CDCE-8349-8A2A-9A1A28770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766" y="4523402"/>
            <a:ext cx="1237284" cy="123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mmunication Internet Computers Server Cloud - Png Internet Cloud Icon -  980x980 PNG Download - PNGkit">
            <a:extLst>
              <a:ext uri="{FF2B5EF4-FFF2-40B4-BE49-F238E27FC236}">
                <a16:creationId xmlns:a16="http://schemas.microsoft.com/office/drawing/2014/main" id="{EAC01AEA-381C-394C-9035-907BB5C87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702" y="4768769"/>
            <a:ext cx="1042330" cy="109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to Fix Computer Virus | FixMeStick &amp; StartMeStick Blog">
            <a:extLst>
              <a:ext uri="{FF2B5EF4-FFF2-40B4-BE49-F238E27FC236}">
                <a16:creationId xmlns:a16="http://schemas.microsoft.com/office/drawing/2014/main" id="{1EBB6AAD-1C37-B541-97E6-4D4295F50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6299" y="2945407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Communication Internet Computers Server Cloud - Png Internet Cloud Icon -  980x980 PNG Download - PNGkit">
            <a:extLst>
              <a:ext uri="{FF2B5EF4-FFF2-40B4-BE49-F238E27FC236}">
                <a16:creationId xmlns:a16="http://schemas.microsoft.com/office/drawing/2014/main" id="{FCCF406B-4F88-FC4C-BB45-F1728B200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9509" y="4768769"/>
            <a:ext cx="1042330" cy="109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ADF6715-941E-494A-BC0B-33D825ED6965}"/>
              </a:ext>
            </a:extLst>
          </p:cNvPr>
          <p:cNvCxnSpPr>
            <a:cxnSpLocks/>
          </p:cNvCxnSpPr>
          <p:nvPr/>
        </p:nvCxnSpPr>
        <p:spPr>
          <a:xfrm>
            <a:off x="3016332" y="5213344"/>
            <a:ext cx="2242434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ACB83CA-09D7-7D43-BD5F-EC1DAF92B9E4}"/>
              </a:ext>
            </a:extLst>
          </p:cNvPr>
          <p:cNvCxnSpPr>
            <a:cxnSpLocks/>
          </p:cNvCxnSpPr>
          <p:nvPr/>
        </p:nvCxnSpPr>
        <p:spPr>
          <a:xfrm>
            <a:off x="2186124" y="4213475"/>
            <a:ext cx="0" cy="49940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It expert, network admin, network administrator, network monitoring, system  administrator icon - Download on Iconfinder">
            <a:extLst>
              <a:ext uri="{FF2B5EF4-FFF2-40B4-BE49-F238E27FC236}">
                <a16:creationId xmlns:a16="http://schemas.microsoft.com/office/drawing/2014/main" id="{239289AA-098F-C14E-A4DE-BB5AA4B9B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024" y="2231837"/>
            <a:ext cx="679488" cy="67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E45D0A-A1A3-3248-8E4F-F6C234A5AEB2}"/>
              </a:ext>
            </a:extLst>
          </p:cNvPr>
          <p:cNvSpPr txBox="1"/>
          <p:nvPr/>
        </p:nvSpPr>
        <p:spPr>
          <a:xfrm>
            <a:off x="221076" y="3423046"/>
            <a:ext cx="1686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Hacker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339D04-97AF-B045-8FF9-FD9133E9E912}"/>
              </a:ext>
            </a:extLst>
          </p:cNvPr>
          <p:cNvSpPr txBox="1"/>
          <p:nvPr/>
        </p:nvSpPr>
        <p:spPr>
          <a:xfrm>
            <a:off x="5034260" y="5863453"/>
            <a:ext cx="1686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University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DF73804-1468-1F48-9675-093813F5E222}"/>
              </a:ext>
            </a:extLst>
          </p:cNvPr>
          <p:cNvSpPr txBox="1"/>
          <p:nvPr/>
        </p:nvSpPr>
        <p:spPr>
          <a:xfrm>
            <a:off x="9941439" y="3433111"/>
            <a:ext cx="154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Pwned</a:t>
            </a:r>
            <a:r>
              <a:rPr lang="en-US" sz="2400" dirty="0"/>
              <a:t>! </a:t>
            </a:r>
            <a:r>
              <a:rPr lang="en-US" sz="2400" dirty="0">
                <a:sym typeface="Wingdings" pitchFamily="2" charset="2"/>
              </a:rPr>
              <a:t>:(</a:t>
            </a:r>
            <a:endParaRPr lang="en-US" sz="2400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11EED6D-E597-A149-934F-DB058137D400}"/>
              </a:ext>
            </a:extLst>
          </p:cNvPr>
          <p:cNvCxnSpPr>
            <a:cxnSpLocks/>
          </p:cNvCxnSpPr>
          <p:nvPr/>
        </p:nvCxnSpPr>
        <p:spPr>
          <a:xfrm>
            <a:off x="6470326" y="5213344"/>
            <a:ext cx="2242434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D8AFD44-951F-8D47-B6F3-4BA101E9915E}"/>
              </a:ext>
            </a:extLst>
          </p:cNvPr>
          <p:cNvCxnSpPr>
            <a:cxnSpLocks/>
          </p:cNvCxnSpPr>
          <p:nvPr/>
        </p:nvCxnSpPr>
        <p:spPr>
          <a:xfrm>
            <a:off x="9327884" y="4111256"/>
            <a:ext cx="0" cy="49940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10" descr="It expert, network admin, network administrator, network monitoring, system  administrator icon - Download on Iconfinder">
            <a:extLst>
              <a:ext uri="{FF2B5EF4-FFF2-40B4-BE49-F238E27FC236}">
                <a16:creationId xmlns:a16="http://schemas.microsoft.com/office/drawing/2014/main" id="{C6FF4832-B044-624D-89B4-68417D434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280" y="3752906"/>
            <a:ext cx="679488" cy="67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dministration, facilitator, management, network administrator, network  manager icon - Download on Iconfinder">
            <a:extLst>
              <a:ext uri="{FF2B5EF4-FFF2-40B4-BE49-F238E27FC236}">
                <a16:creationId xmlns:a16="http://schemas.microsoft.com/office/drawing/2014/main" id="{24C444E5-E271-064A-928A-4301DFF7E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871" y="2889981"/>
            <a:ext cx="679487" cy="67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2" descr="Administration, facilitator, management, network administrator, network  manager icon - Download on Iconfinder">
            <a:extLst>
              <a:ext uri="{FF2B5EF4-FFF2-40B4-BE49-F238E27FC236}">
                <a16:creationId xmlns:a16="http://schemas.microsoft.com/office/drawing/2014/main" id="{FB48D561-4EA4-A145-B71F-0CD356F40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8140" y="1940860"/>
            <a:ext cx="679487" cy="67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It expert, network admin, network administrator, network monitoring, system  administrator icon - Download on Iconfinder">
            <a:extLst>
              <a:ext uri="{FF2B5EF4-FFF2-40B4-BE49-F238E27FC236}">
                <a16:creationId xmlns:a16="http://schemas.microsoft.com/office/drawing/2014/main" id="{473BA1A5-064D-0C4F-B08E-F0277F796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116" y="2274242"/>
            <a:ext cx="679488" cy="67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F1F9A17-104C-2B4F-9769-CE193C2CA1D4}"/>
              </a:ext>
            </a:extLst>
          </p:cNvPr>
          <p:cNvCxnSpPr>
            <a:cxnSpLocks/>
          </p:cNvCxnSpPr>
          <p:nvPr/>
        </p:nvCxnSpPr>
        <p:spPr>
          <a:xfrm flipH="1">
            <a:off x="8237535" y="3750512"/>
            <a:ext cx="429977" cy="19616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7719F68-9DB8-9841-AC59-2D6101467A04}"/>
              </a:ext>
            </a:extLst>
          </p:cNvPr>
          <p:cNvCxnSpPr>
            <a:cxnSpLocks/>
          </p:cNvCxnSpPr>
          <p:nvPr/>
        </p:nvCxnSpPr>
        <p:spPr>
          <a:xfrm flipH="1" flipV="1">
            <a:off x="8041359" y="3355900"/>
            <a:ext cx="671401" cy="153803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434C027-2DF8-2F45-A583-EAAD79A09B87}"/>
              </a:ext>
            </a:extLst>
          </p:cNvPr>
          <p:cNvCxnSpPr>
            <a:cxnSpLocks/>
          </p:cNvCxnSpPr>
          <p:nvPr/>
        </p:nvCxnSpPr>
        <p:spPr>
          <a:xfrm flipH="1" flipV="1">
            <a:off x="8452523" y="3019096"/>
            <a:ext cx="464500" cy="24569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2C477FB-BB48-1349-A76C-7F5312BF5967}"/>
              </a:ext>
            </a:extLst>
          </p:cNvPr>
          <p:cNvCxnSpPr>
            <a:cxnSpLocks/>
          </p:cNvCxnSpPr>
          <p:nvPr/>
        </p:nvCxnSpPr>
        <p:spPr>
          <a:xfrm flipH="1" flipV="1">
            <a:off x="9252452" y="2650020"/>
            <a:ext cx="17314" cy="61477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908479C-E220-4A4F-BB99-D9D9EC5BCF3E}"/>
              </a:ext>
            </a:extLst>
          </p:cNvPr>
          <p:cNvCxnSpPr>
            <a:cxnSpLocks/>
          </p:cNvCxnSpPr>
          <p:nvPr/>
        </p:nvCxnSpPr>
        <p:spPr>
          <a:xfrm flipH="1">
            <a:off x="9861840" y="3038499"/>
            <a:ext cx="279276" cy="19788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F727012-5002-C741-832B-1CA0B87C8102}"/>
              </a:ext>
            </a:extLst>
          </p:cNvPr>
          <p:cNvSpPr txBox="1"/>
          <p:nvPr/>
        </p:nvSpPr>
        <p:spPr>
          <a:xfrm>
            <a:off x="9211239" y="2789849"/>
            <a:ext cx="32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BFE4D22-4334-1840-BB31-FDD1D86D4F83}"/>
              </a:ext>
            </a:extLst>
          </p:cNvPr>
          <p:cNvSpPr txBox="1"/>
          <p:nvPr/>
        </p:nvSpPr>
        <p:spPr>
          <a:xfrm>
            <a:off x="8237535" y="3557174"/>
            <a:ext cx="32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C044F5A-D729-004A-9850-9A412BD1C36C}"/>
              </a:ext>
            </a:extLst>
          </p:cNvPr>
          <p:cNvSpPr txBox="1"/>
          <p:nvPr/>
        </p:nvSpPr>
        <p:spPr>
          <a:xfrm>
            <a:off x="8244490" y="3133471"/>
            <a:ext cx="32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73C509D-1D3A-F74B-A974-9D2116D47FFF}"/>
              </a:ext>
            </a:extLst>
          </p:cNvPr>
          <p:cNvSpPr txBox="1"/>
          <p:nvPr/>
        </p:nvSpPr>
        <p:spPr>
          <a:xfrm>
            <a:off x="8592074" y="2870182"/>
            <a:ext cx="32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D6D9CAD-BC51-4649-991C-690C6576AA81}"/>
              </a:ext>
            </a:extLst>
          </p:cNvPr>
          <p:cNvSpPr txBox="1"/>
          <p:nvPr/>
        </p:nvSpPr>
        <p:spPr>
          <a:xfrm>
            <a:off x="9807231" y="2841501"/>
            <a:ext cx="32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8790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0" grpId="0"/>
      <p:bldP spid="21" grpId="0"/>
      <p:bldP spid="46" grpId="0"/>
      <p:bldP spid="54" grpId="0"/>
      <p:bldP spid="55" grpId="0"/>
      <p:bldP spid="56" grpId="0"/>
      <p:bldP spid="5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EFF"/>
                </a:solidFill>
              </a:rPr>
              <a:t>SUBNET CLASSIFIER </a:t>
            </a:r>
            <a:r>
              <a:rPr lang="en-US" dirty="0">
                <a:solidFill>
                  <a:srgbClr val="FFFEFF"/>
                </a:solidFill>
              </a:rPr>
              <a:t>A document similarity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15C2FC-B9EE-6A42-A216-494A7AB448C7}"/>
              </a:ext>
            </a:extLst>
          </p:cNvPr>
          <p:cNvSpPr txBox="1"/>
          <p:nvPr/>
        </p:nvSpPr>
        <p:spPr>
          <a:xfrm>
            <a:off x="416060" y="1845477"/>
            <a:ext cx="5679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Distance Calcs 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88FC2D-02A3-8B4E-A900-29D9F1B56B0E}"/>
              </a:ext>
            </a:extLst>
          </p:cNvPr>
          <p:cNvSpPr/>
          <p:nvPr/>
        </p:nvSpPr>
        <p:spPr>
          <a:xfrm>
            <a:off x="4561181" y="2559773"/>
            <a:ext cx="7214573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Calculate Manhattan distance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dfresult_tmp3 &lt;- abs(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dtmnet_matrix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dtmcorpus_matrix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mutate(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divcode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dfcorpus_dtm$divcode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select(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divcode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sort(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colnames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(.)))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dfresult_tmp3 &lt;- dfresult_tmp3 %&gt;%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mutate(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dist_manh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rowSums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(.[2:ncol(dfresult_tmp3)])) %&gt;%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select(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divcode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dist_manh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Calculate Jaccard distance</a:t>
            </a:r>
          </a:p>
          <a:p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tmp_intersect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dftrain_corpus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divcode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word) %&gt;%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summarize(n = n()) %&gt;% ungroup() %&gt;%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inner_join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(select(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dfnet_unpadded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word), by = c("word")) %&gt;%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group_by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divcode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%&gt;%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summarize(n = n()) %&gt;% ungroup()</a:t>
            </a:r>
          </a:p>
          <a:p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tmp_union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nrow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dftrain_corpus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dfresult_tmp4 &lt;-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tmp_intersect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mutate(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dist_jaccard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1 - (n /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tmp_union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6DDD46-AF6C-6545-81F6-1C54FC0F22E3}"/>
              </a:ext>
            </a:extLst>
          </p:cNvPr>
          <p:cNvSpPr txBox="1"/>
          <p:nvPr/>
        </p:nvSpPr>
        <p:spPr>
          <a:xfrm>
            <a:off x="700879" y="2453657"/>
            <a:ext cx="3388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Manhattan distance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8B59F2-BC48-4146-AC39-8A48898DE21C}"/>
              </a:ext>
            </a:extLst>
          </p:cNvPr>
          <p:cNvSpPr txBox="1"/>
          <p:nvPr/>
        </p:nvSpPr>
        <p:spPr>
          <a:xfrm>
            <a:off x="733645" y="4154291"/>
            <a:ext cx="3322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Jaccard distance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DA0E4BF-5770-2245-900D-75DDDE1F5E43}"/>
              </a:ext>
            </a:extLst>
          </p:cNvPr>
          <p:cNvCxnSpPr>
            <a:cxnSpLocks/>
          </p:cNvCxnSpPr>
          <p:nvPr/>
        </p:nvCxnSpPr>
        <p:spPr>
          <a:xfrm>
            <a:off x="3256030" y="2702066"/>
            <a:ext cx="1202461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120373F-66E0-7B47-AED5-64F4EEBBCAEE}"/>
              </a:ext>
            </a:extLst>
          </p:cNvPr>
          <p:cNvCxnSpPr>
            <a:cxnSpLocks/>
          </p:cNvCxnSpPr>
          <p:nvPr/>
        </p:nvCxnSpPr>
        <p:spPr>
          <a:xfrm>
            <a:off x="3030279" y="4414500"/>
            <a:ext cx="1428211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509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EAB8534-61B0-2640-9A15-8D4F3B7DE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074" y="1914534"/>
            <a:ext cx="7746865" cy="47809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EFF"/>
                </a:solidFill>
              </a:rPr>
              <a:t>SUBNET CLASSIFIER </a:t>
            </a:r>
            <a:r>
              <a:rPr lang="en-US" dirty="0">
                <a:solidFill>
                  <a:srgbClr val="FFFEFF"/>
                </a:solidFill>
              </a:rPr>
              <a:t>A document similarity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15C2FC-B9EE-6A42-A216-494A7AB448C7}"/>
              </a:ext>
            </a:extLst>
          </p:cNvPr>
          <p:cNvSpPr txBox="1"/>
          <p:nvPr/>
        </p:nvSpPr>
        <p:spPr>
          <a:xfrm>
            <a:off x="416060" y="1845477"/>
            <a:ext cx="63053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Model Evaluation</a:t>
            </a:r>
          </a:p>
        </p:txBody>
      </p:sp>
    </p:spTree>
    <p:extLst>
      <p:ext uri="{BB962C8B-B14F-4D97-AF65-F5344CB8AC3E}">
        <p14:creationId xmlns:p14="http://schemas.microsoft.com/office/powerpoint/2010/main" val="352792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8B54048-2042-BA45-9F84-9C52684A5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966" y="2000250"/>
            <a:ext cx="7607973" cy="46952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EFF"/>
                </a:solidFill>
              </a:rPr>
              <a:t>SUBNET CLASSIFIER </a:t>
            </a:r>
            <a:r>
              <a:rPr lang="en-US" dirty="0">
                <a:solidFill>
                  <a:srgbClr val="FFFEFF"/>
                </a:solidFill>
              </a:rPr>
              <a:t>A document similarity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15C2FC-B9EE-6A42-A216-494A7AB448C7}"/>
              </a:ext>
            </a:extLst>
          </p:cNvPr>
          <p:cNvSpPr txBox="1"/>
          <p:nvPr/>
        </p:nvSpPr>
        <p:spPr>
          <a:xfrm>
            <a:off x="416060" y="1845477"/>
            <a:ext cx="63053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Model Evaluation</a:t>
            </a:r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B7A68020-9632-E040-9547-F85B081291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10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EFF"/>
                </a:solidFill>
              </a:rPr>
              <a:t>SUBNET CLASSIFIER </a:t>
            </a:r>
            <a:r>
              <a:rPr lang="en-US" dirty="0">
                <a:solidFill>
                  <a:srgbClr val="FFFEFF"/>
                </a:solidFill>
              </a:rPr>
              <a:t>A document similarity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15C2FC-B9EE-6A42-A216-494A7AB448C7}"/>
              </a:ext>
            </a:extLst>
          </p:cNvPr>
          <p:cNvSpPr txBox="1"/>
          <p:nvPr/>
        </p:nvSpPr>
        <p:spPr>
          <a:xfrm>
            <a:off x="416060" y="1845477"/>
            <a:ext cx="63053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Best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87EC7A-A04F-1742-866A-BAB71AE3A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200" y="2396939"/>
            <a:ext cx="9015085" cy="22700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1B0203-DFA3-9D47-B19F-4FCEDA89C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00" y="4567939"/>
            <a:ext cx="8929821" cy="214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74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EFF"/>
                </a:solidFill>
              </a:rPr>
              <a:t>SUBNET CLASSIFIER </a:t>
            </a:r>
            <a:r>
              <a:rPr lang="en-US" dirty="0">
                <a:solidFill>
                  <a:srgbClr val="FFFEFF"/>
                </a:solidFill>
              </a:rPr>
              <a:t>A document similarity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15C2FC-B9EE-6A42-A216-494A7AB448C7}"/>
              </a:ext>
            </a:extLst>
          </p:cNvPr>
          <p:cNvSpPr txBox="1"/>
          <p:nvPr/>
        </p:nvSpPr>
        <p:spPr>
          <a:xfrm>
            <a:off x="416060" y="1845477"/>
            <a:ext cx="63053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Model Speed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A2B329-81CC-634C-897C-ADB446635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761" y="1903107"/>
            <a:ext cx="7952179" cy="490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70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EFF"/>
                </a:solidFill>
              </a:rPr>
              <a:t>SUBNET CLASSIFIER </a:t>
            </a:r>
            <a:r>
              <a:rPr lang="en-US" dirty="0">
                <a:solidFill>
                  <a:srgbClr val="FFFEFF"/>
                </a:solidFill>
              </a:rPr>
              <a:t>A document similarity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15C2FC-B9EE-6A42-A216-494A7AB448C7}"/>
              </a:ext>
            </a:extLst>
          </p:cNvPr>
          <p:cNvSpPr txBox="1"/>
          <p:nvPr/>
        </p:nvSpPr>
        <p:spPr>
          <a:xfrm>
            <a:off x="416060" y="1845477"/>
            <a:ext cx="63053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Validation Set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1DD25C-D496-4341-A2FA-706784F9D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482" y="1923687"/>
            <a:ext cx="7821457" cy="482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1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EFF"/>
                </a:solidFill>
              </a:rPr>
              <a:t>SUBNET CLASSIFIER </a:t>
            </a:r>
            <a:r>
              <a:rPr lang="en-US" dirty="0">
                <a:solidFill>
                  <a:srgbClr val="FFFEFF"/>
                </a:solidFill>
              </a:rPr>
              <a:t>A document similarity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15C2FC-B9EE-6A42-A216-494A7AB448C7}"/>
              </a:ext>
            </a:extLst>
          </p:cNvPr>
          <p:cNvSpPr txBox="1"/>
          <p:nvPr/>
        </p:nvSpPr>
        <p:spPr>
          <a:xfrm>
            <a:off x="416059" y="1845477"/>
            <a:ext cx="5679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Inference for Paired Data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091F0E-4841-1A48-8A86-C233D524C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29" y="3022977"/>
            <a:ext cx="11775941" cy="280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47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EFF"/>
                </a:solidFill>
              </a:rPr>
              <a:t>SUBNET CLASSIFIER </a:t>
            </a:r>
            <a:r>
              <a:rPr lang="en-US" dirty="0">
                <a:solidFill>
                  <a:srgbClr val="FFFEFF"/>
                </a:solidFill>
              </a:rPr>
              <a:t>A document similarity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15C2FC-B9EE-6A42-A216-494A7AB448C7}"/>
              </a:ext>
            </a:extLst>
          </p:cNvPr>
          <p:cNvSpPr txBox="1"/>
          <p:nvPr/>
        </p:nvSpPr>
        <p:spPr>
          <a:xfrm>
            <a:off x="416059" y="1845477"/>
            <a:ext cx="6839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T-test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FC3361-2810-AC42-88B2-F0F322F37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559773"/>
            <a:ext cx="7017513" cy="42982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F07B02-084D-3A46-8A69-E2B28101B00A}"/>
              </a:ext>
            </a:extLst>
          </p:cNvPr>
          <p:cNvSpPr txBox="1"/>
          <p:nvPr/>
        </p:nvSpPr>
        <p:spPr>
          <a:xfrm>
            <a:off x="8345093" y="5142045"/>
            <a:ext cx="27134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p-value = 0.000806</a:t>
            </a:r>
          </a:p>
          <a:p>
            <a:r>
              <a:rPr lang="en-US" sz="2400" dirty="0"/>
              <a:t>(&lt; 0.05)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080EE45-8915-6548-8A1F-92C18B901B97}"/>
              </a:ext>
            </a:extLst>
          </p:cNvPr>
          <p:cNvCxnSpPr>
            <a:cxnSpLocks/>
          </p:cNvCxnSpPr>
          <p:nvPr/>
        </p:nvCxnSpPr>
        <p:spPr>
          <a:xfrm flipH="1">
            <a:off x="6792687" y="5427023"/>
            <a:ext cx="1413162" cy="728821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1120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EFF"/>
                </a:solidFill>
              </a:rPr>
              <a:t>SUBNET CLASSIFIER </a:t>
            </a:r>
            <a:r>
              <a:rPr lang="en-US" dirty="0">
                <a:solidFill>
                  <a:srgbClr val="FFFEFF"/>
                </a:solidFill>
              </a:rPr>
              <a:t>A document similarity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15C2FC-B9EE-6A42-A216-494A7AB448C7}"/>
              </a:ext>
            </a:extLst>
          </p:cNvPr>
          <p:cNvSpPr txBox="1"/>
          <p:nvPr/>
        </p:nvSpPr>
        <p:spPr>
          <a:xfrm>
            <a:off x="416060" y="1845477"/>
            <a:ext cx="63053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Lessons Learned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6091CB-4612-C645-830B-AF72D6CC5ECC}"/>
              </a:ext>
            </a:extLst>
          </p:cNvPr>
          <p:cNvSpPr txBox="1"/>
          <p:nvPr/>
        </p:nvSpPr>
        <p:spPr>
          <a:xfrm>
            <a:off x="806132" y="2736502"/>
            <a:ext cx="86036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R is horrible!</a:t>
            </a:r>
          </a:p>
          <a:p>
            <a:pPr marL="514350" indent="-514350">
              <a:buAutoNum type="arabicPeriod"/>
            </a:pPr>
            <a:r>
              <a:rPr lang="en-US" sz="2800" dirty="0"/>
              <a:t>Make everything a parameter</a:t>
            </a:r>
          </a:p>
          <a:p>
            <a:pPr marL="514350" indent="-514350">
              <a:buAutoNum type="arabicPeriod"/>
            </a:pPr>
            <a:r>
              <a:rPr lang="en-US" sz="2800" dirty="0"/>
              <a:t>Make sure training data is accurate</a:t>
            </a:r>
          </a:p>
          <a:p>
            <a:pPr marL="514350" indent="-514350">
              <a:buAutoNum type="arabicPeriod"/>
            </a:pPr>
            <a:r>
              <a:rPr lang="en-US" sz="2800" dirty="0"/>
              <a:t>Jaccard distance works the best for comparing sparse documents to dense ones</a:t>
            </a:r>
          </a:p>
          <a:p>
            <a:pPr marL="514350" indent="-514350">
              <a:buFontTx/>
              <a:buAutoNum type="arabicPeriod"/>
            </a:pPr>
            <a:r>
              <a:rPr lang="en-US" sz="2800" dirty="0"/>
              <a:t>Not every problem needs a model</a:t>
            </a:r>
          </a:p>
        </p:txBody>
      </p:sp>
    </p:spTree>
    <p:extLst>
      <p:ext uri="{BB962C8B-B14F-4D97-AF65-F5344CB8AC3E}">
        <p14:creationId xmlns:p14="http://schemas.microsoft.com/office/powerpoint/2010/main" val="415189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Free Thought Bubble With Transparent Background, Download Free Thought  Bubble With Transparent Background png images, Free ClipArts on Clipart  Library">
            <a:extLst>
              <a:ext uri="{FF2B5EF4-FFF2-40B4-BE49-F238E27FC236}">
                <a16:creationId xmlns:a16="http://schemas.microsoft.com/office/drawing/2014/main" id="{42911FAD-B32D-5C4C-8DB3-0CB1FC05E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803" y="2482119"/>
            <a:ext cx="2429699" cy="262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EFF"/>
                </a:solidFill>
              </a:rPr>
              <a:t>SUBNET CLASSIFIER </a:t>
            </a:r>
            <a:r>
              <a:rPr lang="en-US" dirty="0">
                <a:solidFill>
                  <a:srgbClr val="FFFEFF"/>
                </a:solidFill>
              </a:rPr>
              <a:t>A document similarity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15C2FC-B9EE-6A42-A216-494A7AB448C7}"/>
              </a:ext>
            </a:extLst>
          </p:cNvPr>
          <p:cNvSpPr txBox="1"/>
          <p:nvPr/>
        </p:nvSpPr>
        <p:spPr>
          <a:xfrm>
            <a:off x="561372" y="1897344"/>
            <a:ext cx="3147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The Reason</a:t>
            </a:r>
          </a:p>
        </p:txBody>
      </p:sp>
      <p:pic>
        <p:nvPicPr>
          <p:cNvPr id="1034" name="Picture 10" descr="It expert, network admin, network administrator, network monitoring, system  administrator icon - Download on Iconfinder">
            <a:extLst>
              <a:ext uri="{FF2B5EF4-FFF2-40B4-BE49-F238E27FC236}">
                <a16:creationId xmlns:a16="http://schemas.microsoft.com/office/drawing/2014/main" id="{239289AA-098F-C14E-A4DE-BB5AA4B9B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96" y="4602162"/>
            <a:ext cx="679488" cy="67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E45D0A-A1A3-3248-8E4F-F6C234A5AEB2}"/>
              </a:ext>
            </a:extLst>
          </p:cNvPr>
          <p:cNvSpPr txBox="1"/>
          <p:nvPr/>
        </p:nvSpPr>
        <p:spPr>
          <a:xfrm>
            <a:off x="473296" y="5763132"/>
            <a:ext cx="2194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Network team</a:t>
            </a:r>
          </a:p>
        </p:txBody>
      </p:sp>
      <p:pic>
        <p:nvPicPr>
          <p:cNvPr id="34" name="Picture 12" descr="Administration, facilitator, management, network administrator, network  manager icon - Download on Iconfinder">
            <a:extLst>
              <a:ext uri="{FF2B5EF4-FFF2-40B4-BE49-F238E27FC236}">
                <a16:creationId xmlns:a16="http://schemas.microsoft.com/office/drawing/2014/main" id="{FB48D561-4EA4-A145-B71F-0CD356F40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65" y="3881021"/>
            <a:ext cx="679487" cy="67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0" descr="It expert, network admin, network administrator, network monitoring, system  administrator icon - Download on Iconfinder">
            <a:extLst>
              <a:ext uri="{FF2B5EF4-FFF2-40B4-BE49-F238E27FC236}">
                <a16:creationId xmlns:a16="http://schemas.microsoft.com/office/drawing/2014/main" id="{C64A56C7-8910-E649-A9AB-9149B6C7B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466" y="4973972"/>
            <a:ext cx="679488" cy="67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2" descr="Administration, facilitator, management, network administrator, network  manager icon - Download on Iconfinder">
            <a:extLst>
              <a:ext uri="{FF2B5EF4-FFF2-40B4-BE49-F238E27FC236}">
                <a16:creationId xmlns:a16="http://schemas.microsoft.com/office/drawing/2014/main" id="{7F35A8CE-67DB-AF46-8B39-6C2E1B207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071" y="4267889"/>
            <a:ext cx="679487" cy="67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Communication Internet Computers Server Cloud - Png Internet Cloud Icon -  980x980 PNG Download - PNGkit">
            <a:extLst>
              <a:ext uri="{FF2B5EF4-FFF2-40B4-BE49-F238E27FC236}">
                <a16:creationId xmlns:a16="http://schemas.microsoft.com/office/drawing/2014/main" id="{DD103EA5-BF70-B246-959F-221772D65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051" y="4314577"/>
            <a:ext cx="882701" cy="927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9CDE49B-AC47-1840-A805-3746433ECD24}"/>
              </a:ext>
            </a:extLst>
          </p:cNvPr>
          <p:cNvSpPr txBox="1"/>
          <p:nvPr/>
        </p:nvSpPr>
        <p:spPr>
          <a:xfrm>
            <a:off x="3166522" y="5283471"/>
            <a:ext cx="2194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New subnet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295294-9619-6F4C-8337-AE1C0828B794}"/>
              </a:ext>
            </a:extLst>
          </p:cNvPr>
          <p:cNvSpPr txBox="1"/>
          <p:nvPr/>
        </p:nvSpPr>
        <p:spPr>
          <a:xfrm>
            <a:off x="2339621" y="2982850"/>
            <a:ext cx="1815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 have a great idea! Let’s call it the “</a:t>
            </a:r>
            <a:r>
              <a:rPr lang="en-US" sz="1600" b="1" dirty="0"/>
              <a:t>Psych VPN</a:t>
            </a:r>
            <a:r>
              <a:rPr lang="en-US" sz="1600" dirty="0"/>
              <a:t>.”</a:t>
            </a:r>
          </a:p>
        </p:txBody>
      </p:sp>
      <p:pic>
        <p:nvPicPr>
          <p:cNvPr id="41" name="Picture 12" descr="Administration, facilitator, management, network administrator, network  manager icon - Download on Iconfinder">
            <a:extLst>
              <a:ext uri="{FF2B5EF4-FFF2-40B4-BE49-F238E27FC236}">
                <a16:creationId xmlns:a16="http://schemas.microsoft.com/office/drawing/2014/main" id="{C4EA5C27-BAFD-5448-B53D-827394CFA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636" y="4770497"/>
            <a:ext cx="679487" cy="67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3C1EDEF-46D2-7D45-AEC2-51F5D05857F8}"/>
              </a:ext>
            </a:extLst>
          </p:cNvPr>
          <p:cNvSpPr txBox="1"/>
          <p:nvPr/>
        </p:nvSpPr>
        <p:spPr>
          <a:xfrm>
            <a:off x="3078128" y="5786644"/>
            <a:ext cx="2310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“Psych VPN”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4BE0258-B1E3-6145-BAF7-B83E5D19A113}"/>
              </a:ext>
            </a:extLst>
          </p:cNvPr>
          <p:cNvSpPr txBox="1"/>
          <p:nvPr/>
        </p:nvSpPr>
        <p:spPr>
          <a:xfrm>
            <a:off x="5868821" y="3244528"/>
            <a:ext cx="225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Psychology dept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4497498-8940-B74A-8516-5CC2C5651C0F}"/>
              </a:ext>
            </a:extLst>
          </p:cNvPr>
          <p:cNvSpPr txBox="1"/>
          <p:nvPr/>
        </p:nvSpPr>
        <p:spPr>
          <a:xfrm>
            <a:off x="5868821" y="3924776"/>
            <a:ext cx="2194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Psychiatry dept</a:t>
            </a:r>
          </a:p>
        </p:txBody>
      </p:sp>
      <p:pic>
        <p:nvPicPr>
          <p:cNvPr id="49" name="Picture 4" descr="Free Red University Icon - Download Red University Icon">
            <a:extLst>
              <a:ext uri="{FF2B5EF4-FFF2-40B4-BE49-F238E27FC236}">
                <a16:creationId xmlns:a16="http://schemas.microsoft.com/office/drawing/2014/main" id="{145BB70A-D45A-5D4A-BF71-B7A073CC1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254" y="3226170"/>
            <a:ext cx="461665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BE34443A-9AA3-0F41-98DA-3291BA9CE0CF}"/>
              </a:ext>
            </a:extLst>
          </p:cNvPr>
          <p:cNvSpPr txBox="1"/>
          <p:nvPr/>
        </p:nvSpPr>
        <p:spPr>
          <a:xfrm>
            <a:off x="5868821" y="4601825"/>
            <a:ext cx="2615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Psychiatric </a:t>
            </a:r>
            <a:r>
              <a:rPr lang="en-US" sz="2400" dirty="0" err="1"/>
              <a:t>Svcs</a:t>
            </a:r>
            <a:endParaRPr lang="en-US" sz="2400" dirty="0"/>
          </a:p>
        </p:txBody>
      </p:sp>
      <p:pic>
        <p:nvPicPr>
          <p:cNvPr id="51" name="Picture 4" descr="Free Red University Icon - Download Red University Icon">
            <a:extLst>
              <a:ext uri="{FF2B5EF4-FFF2-40B4-BE49-F238E27FC236}">
                <a16:creationId xmlns:a16="http://schemas.microsoft.com/office/drawing/2014/main" id="{C8161D92-A75D-0A4B-A1D7-12168F9F6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635" y="3897219"/>
            <a:ext cx="461665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Free Red University Icon - Download Red University Icon">
            <a:extLst>
              <a:ext uri="{FF2B5EF4-FFF2-40B4-BE49-F238E27FC236}">
                <a16:creationId xmlns:a16="http://schemas.microsoft.com/office/drawing/2014/main" id="{C7995E34-91CC-4D40-84C3-031F5743F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254" y="4588870"/>
            <a:ext cx="461665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4268627A-DECF-B945-B831-0F8164C39044}"/>
              </a:ext>
            </a:extLst>
          </p:cNvPr>
          <p:cNvSpPr txBox="1"/>
          <p:nvPr/>
        </p:nvSpPr>
        <p:spPr>
          <a:xfrm>
            <a:off x="8940904" y="3228219"/>
            <a:ext cx="1617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L&amp;S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6033780-106C-2C47-B933-54FB4DD3C2C9}"/>
              </a:ext>
            </a:extLst>
          </p:cNvPr>
          <p:cNvSpPr txBox="1"/>
          <p:nvPr/>
        </p:nvSpPr>
        <p:spPr>
          <a:xfrm>
            <a:off x="8940904" y="3897219"/>
            <a:ext cx="1723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Med School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A87ECDF-A69C-6948-8EBB-09E256B28D7C}"/>
              </a:ext>
            </a:extLst>
          </p:cNvPr>
          <p:cNvSpPr txBox="1"/>
          <p:nvPr/>
        </p:nvSpPr>
        <p:spPr>
          <a:xfrm>
            <a:off x="8976951" y="4583467"/>
            <a:ext cx="2213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Health Services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DD55CA8-9159-1241-84F8-C937F88D6106}"/>
              </a:ext>
            </a:extLst>
          </p:cNvPr>
          <p:cNvSpPr txBox="1"/>
          <p:nvPr/>
        </p:nvSpPr>
        <p:spPr>
          <a:xfrm>
            <a:off x="5868821" y="5282073"/>
            <a:ext cx="2615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Network </a:t>
            </a:r>
            <a:r>
              <a:rPr lang="en-US" sz="2400" dirty="0" err="1"/>
              <a:t>Svcs</a:t>
            </a:r>
            <a:endParaRPr lang="en-US" sz="2400" dirty="0"/>
          </a:p>
        </p:txBody>
      </p:sp>
      <p:pic>
        <p:nvPicPr>
          <p:cNvPr id="62" name="Picture 4" descr="Free Red University Icon - Download Red University Icon">
            <a:extLst>
              <a:ext uri="{FF2B5EF4-FFF2-40B4-BE49-F238E27FC236}">
                <a16:creationId xmlns:a16="http://schemas.microsoft.com/office/drawing/2014/main" id="{FCADEFCA-F93B-E947-ADFC-04F671890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254" y="5263714"/>
            <a:ext cx="461665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09CCC22D-91C2-8D43-926D-5533A04EC3C5}"/>
              </a:ext>
            </a:extLst>
          </p:cNvPr>
          <p:cNvSpPr txBox="1"/>
          <p:nvPr/>
        </p:nvSpPr>
        <p:spPr>
          <a:xfrm>
            <a:off x="8976951" y="5256961"/>
            <a:ext cx="1723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Info Tech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5ADFCBBE-3D6C-E346-BA95-C8ECAC8F7C59}"/>
              </a:ext>
            </a:extLst>
          </p:cNvPr>
          <p:cNvCxnSpPr>
            <a:cxnSpLocks/>
          </p:cNvCxnSpPr>
          <p:nvPr/>
        </p:nvCxnSpPr>
        <p:spPr>
          <a:xfrm>
            <a:off x="4913126" y="4840546"/>
            <a:ext cx="450748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1834B5E6-7C3C-0F4D-A647-EFED56C2F8ED}"/>
              </a:ext>
            </a:extLst>
          </p:cNvPr>
          <p:cNvCxnSpPr>
            <a:cxnSpLocks/>
          </p:cNvCxnSpPr>
          <p:nvPr/>
        </p:nvCxnSpPr>
        <p:spPr>
          <a:xfrm>
            <a:off x="5363874" y="3476873"/>
            <a:ext cx="472932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E2BE296-8E19-1947-9961-34324BE0CC83}"/>
              </a:ext>
            </a:extLst>
          </p:cNvPr>
          <p:cNvCxnSpPr>
            <a:cxnSpLocks/>
          </p:cNvCxnSpPr>
          <p:nvPr/>
        </p:nvCxnSpPr>
        <p:spPr>
          <a:xfrm>
            <a:off x="5363874" y="4129025"/>
            <a:ext cx="472932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4BC66F0-4987-0046-9B54-F0F53D8CB449}"/>
              </a:ext>
            </a:extLst>
          </p:cNvPr>
          <p:cNvCxnSpPr>
            <a:cxnSpLocks/>
          </p:cNvCxnSpPr>
          <p:nvPr/>
        </p:nvCxnSpPr>
        <p:spPr>
          <a:xfrm>
            <a:off x="5379116" y="4844999"/>
            <a:ext cx="472932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B6A00CB-5C8A-8448-9A1E-F1A4E0E223F4}"/>
              </a:ext>
            </a:extLst>
          </p:cNvPr>
          <p:cNvCxnSpPr>
            <a:cxnSpLocks/>
          </p:cNvCxnSpPr>
          <p:nvPr/>
        </p:nvCxnSpPr>
        <p:spPr>
          <a:xfrm>
            <a:off x="5360973" y="5520680"/>
            <a:ext cx="472932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470DE07-8ED2-C246-B5AA-FACAF1CE750B}"/>
              </a:ext>
            </a:extLst>
          </p:cNvPr>
          <p:cNvCxnSpPr>
            <a:cxnSpLocks/>
          </p:cNvCxnSpPr>
          <p:nvPr/>
        </p:nvCxnSpPr>
        <p:spPr>
          <a:xfrm>
            <a:off x="5363874" y="3476873"/>
            <a:ext cx="2508" cy="2727346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13D88E7C-C799-BB42-9209-4F5332093697}"/>
              </a:ext>
            </a:extLst>
          </p:cNvPr>
          <p:cNvSpPr txBox="1"/>
          <p:nvPr/>
        </p:nvSpPr>
        <p:spPr>
          <a:xfrm>
            <a:off x="4903271" y="4449405"/>
            <a:ext cx="472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?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5D83E19-850D-544E-8E5B-A3B739057F6B}"/>
              </a:ext>
            </a:extLst>
          </p:cNvPr>
          <p:cNvSpPr txBox="1"/>
          <p:nvPr/>
        </p:nvSpPr>
        <p:spPr>
          <a:xfrm>
            <a:off x="5752781" y="2718149"/>
            <a:ext cx="2310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Department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5B3D235-F529-DA44-BF78-64C65090C496}"/>
              </a:ext>
            </a:extLst>
          </p:cNvPr>
          <p:cNvSpPr txBox="1"/>
          <p:nvPr/>
        </p:nvSpPr>
        <p:spPr>
          <a:xfrm>
            <a:off x="8063272" y="2735807"/>
            <a:ext cx="2310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Division</a:t>
            </a:r>
          </a:p>
        </p:txBody>
      </p:sp>
      <p:pic>
        <p:nvPicPr>
          <p:cNvPr id="73" name="Picture 10" descr="It expert, network admin, network administrator, network monitoring, system  administrator icon - Download on Iconfinder">
            <a:extLst>
              <a:ext uri="{FF2B5EF4-FFF2-40B4-BE49-F238E27FC236}">
                <a16:creationId xmlns:a16="http://schemas.microsoft.com/office/drawing/2014/main" id="{8A2BC375-3264-B749-A73E-98B383D2C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727" y="3129661"/>
            <a:ext cx="312132" cy="31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12" descr="Administration, facilitator, management, network administrator, network  manager icon - Download on Iconfinder">
            <a:extLst>
              <a:ext uri="{FF2B5EF4-FFF2-40B4-BE49-F238E27FC236}">
                <a16:creationId xmlns:a16="http://schemas.microsoft.com/office/drawing/2014/main" id="{DCAE220D-F6B7-0F4E-9A23-408D3BA7B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5859" y="3383585"/>
            <a:ext cx="312132" cy="31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10" descr="It expert, network admin, network administrator, network monitoring, system  administrator icon - Download on Iconfinder">
            <a:extLst>
              <a:ext uri="{FF2B5EF4-FFF2-40B4-BE49-F238E27FC236}">
                <a16:creationId xmlns:a16="http://schemas.microsoft.com/office/drawing/2014/main" id="{EB1987B5-CC6B-BB43-8C83-77FCC5920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8826" y="3520706"/>
            <a:ext cx="312132" cy="31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0" descr="It expert, network admin, network administrator, network monitoring, system  administrator icon - Download on Iconfinder">
            <a:extLst>
              <a:ext uri="{FF2B5EF4-FFF2-40B4-BE49-F238E27FC236}">
                <a16:creationId xmlns:a16="http://schemas.microsoft.com/office/drawing/2014/main" id="{FF9E109C-7FA5-C94B-87F8-38A7EEA8F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1470" y="3790026"/>
            <a:ext cx="312132" cy="31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12" descr="Administration, facilitator, management, network administrator, network  manager icon - Download on Iconfinder">
            <a:extLst>
              <a:ext uri="{FF2B5EF4-FFF2-40B4-BE49-F238E27FC236}">
                <a16:creationId xmlns:a16="http://schemas.microsoft.com/office/drawing/2014/main" id="{C7F9025B-438A-8A45-BAE4-67114BA2B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3602" y="4043950"/>
            <a:ext cx="312132" cy="31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10" descr="It expert, network admin, network administrator, network monitoring, system  administrator icon - Download on Iconfinder">
            <a:extLst>
              <a:ext uri="{FF2B5EF4-FFF2-40B4-BE49-F238E27FC236}">
                <a16:creationId xmlns:a16="http://schemas.microsoft.com/office/drawing/2014/main" id="{20D49B7E-7CCA-894F-9478-707F17A2F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6569" y="4181071"/>
            <a:ext cx="312132" cy="31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10" descr="It expert, network admin, network administrator, network monitoring, system  administrator icon - Download on Iconfinder">
            <a:extLst>
              <a:ext uri="{FF2B5EF4-FFF2-40B4-BE49-F238E27FC236}">
                <a16:creationId xmlns:a16="http://schemas.microsoft.com/office/drawing/2014/main" id="{033C7366-CB3D-9C4A-84A8-84DEF920A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2479" y="4524172"/>
            <a:ext cx="312132" cy="31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12" descr="Administration, facilitator, management, network administrator, network  manager icon - Download on Iconfinder">
            <a:extLst>
              <a:ext uri="{FF2B5EF4-FFF2-40B4-BE49-F238E27FC236}">
                <a16:creationId xmlns:a16="http://schemas.microsoft.com/office/drawing/2014/main" id="{EBC58EB0-8CFF-7A44-BE74-0EEFB8235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4611" y="4778096"/>
            <a:ext cx="312132" cy="31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10" descr="It expert, network admin, network administrator, network monitoring, system  administrator icon - Download on Iconfinder">
            <a:extLst>
              <a:ext uri="{FF2B5EF4-FFF2-40B4-BE49-F238E27FC236}">
                <a16:creationId xmlns:a16="http://schemas.microsoft.com/office/drawing/2014/main" id="{6BE55564-E549-C74C-9817-10EC7E9A6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578" y="4915217"/>
            <a:ext cx="312132" cy="31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10" descr="It expert, network admin, network administrator, network monitoring, system  administrator icon - Download on Iconfinder">
            <a:extLst>
              <a:ext uri="{FF2B5EF4-FFF2-40B4-BE49-F238E27FC236}">
                <a16:creationId xmlns:a16="http://schemas.microsoft.com/office/drawing/2014/main" id="{8E8AC001-707D-3B4A-A3C9-339D0A03E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4282" y="5166176"/>
            <a:ext cx="312132" cy="31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12" descr="Administration, facilitator, management, network administrator, network  manager icon - Download on Iconfinder">
            <a:extLst>
              <a:ext uri="{FF2B5EF4-FFF2-40B4-BE49-F238E27FC236}">
                <a16:creationId xmlns:a16="http://schemas.microsoft.com/office/drawing/2014/main" id="{CA40A5FE-9CCA-7840-A7F7-3F0D516C7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414" y="5420100"/>
            <a:ext cx="312132" cy="31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10" descr="It expert, network admin, network administrator, network monitoring, system  administrator icon - Download on Iconfinder">
            <a:extLst>
              <a:ext uri="{FF2B5EF4-FFF2-40B4-BE49-F238E27FC236}">
                <a16:creationId xmlns:a16="http://schemas.microsoft.com/office/drawing/2014/main" id="{B3350285-77BA-794E-8B6A-D56316076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9381" y="5557221"/>
            <a:ext cx="312132" cy="31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ADEE97E-DDED-DF49-A789-BFEF93FE2BEB}"/>
              </a:ext>
            </a:extLst>
          </p:cNvPr>
          <p:cNvSpPr txBox="1"/>
          <p:nvPr/>
        </p:nvSpPr>
        <p:spPr>
          <a:xfrm>
            <a:off x="5868820" y="5933080"/>
            <a:ext cx="2615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Psychiatry dept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2FF1B3A-A92C-564A-A3D8-85AA6208F34F}"/>
              </a:ext>
            </a:extLst>
          </p:cNvPr>
          <p:cNvCxnSpPr>
            <a:cxnSpLocks/>
          </p:cNvCxnSpPr>
          <p:nvPr/>
        </p:nvCxnSpPr>
        <p:spPr>
          <a:xfrm>
            <a:off x="5360973" y="6204219"/>
            <a:ext cx="472932" cy="0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4" descr="Free Red University Icon - Download Red University Icon">
            <a:extLst>
              <a:ext uri="{FF2B5EF4-FFF2-40B4-BE49-F238E27FC236}">
                <a16:creationId xmlns:a16="http://schemas.microsoft.com/office/drawing/2014/main" id="{1B8F413D-B425-6A47-81F0-E5D835A6C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6254" y="5919613"/>
            <a:ext cx="461665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D7D458AE-D71A-284C-B05E-3FCA30E79510}"/>
              </a:ext>
            </a:extLst>
          </p:cNvPr>
          <p:cNvSpPr txBox="1"/>
          <p:nvPr/>
        </p:nvSpPr>
        <p:spPr>
          <a:xfrm>
            <a:off x="8986811" y="5949399"/>
            <a:ext cx="2014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UW Hospital</a:t>
            </a:r>
          </a:p>
        </p:txBody>
      </p:sp>
      <p:pic>
        <p:nvPicPr>
          <p:cNvPr id="57" name="Picture 10" descr="It expert, network admin, network administrator, network monitoring, system  administrator icon - Download on Iconfinder">
            <a:extLst>
              <a:ext uri="{FF2B5EF4-FFF2-40B4-BE49-F238E27FC236}">
                <a16:creationId xmlns:a16="http://schemas.microsoft.com/office/drawing/2014/main" id="{549E744D-C516-F742-9205-3DD39BA5A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8546" y="5949399"/>
            <a:ext cx="312132" cy="31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2" descr="Administration, facilitator, management, network administrator, network  manager icon - Download on Iconfinder">
            <a:extLst>
              <a:ext uri="{FF2B5EF4-FFF2-40B4-BE49-F238E27FC236}">
                <a16:creationId xmlns:a16="http://schemas.microsoft.com/office/drawing/2014/main" id="{48F3242E-79DA-DD48-962B-807FDDD9A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678" y="6203323"/>
            <a:ext cx="312132" cy="31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10" descr="It expert, network admin, network administrator, network monitoring, system  administrator icon - Download on Iconfinder">
            <a:extLst>
              <a:ext uri="{FF2B5EF4-FFF2-40B4-BE49-F238E27FC236}">
                <a16:creationId xmlns:a16="http://schemas.microsoft.com/office/drawing/2014/main" id="{21E100A6-F33B-FC41-9606-0C00F8B19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645" y="6340444"/>
            <a:ext cx="312132" cy="31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77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/>
      <p:bldP spid="43" grpId="0"/>
      <p:bldP spid="44" grpId="0"/>
      <p:bldP spid="47" grpId="0"/>
      <p:bldP spid="50" grpId="0"/>
      <p:bldP spid="53" grpId="0"/>
      <p:bldP spid="59" grpId="0"/>
      <p:bldP spid="60" grpId="0"/>
      <p:bldP spid="61" grpId="0"/>
      <p:bldP spid="63" grpId="0"/>
      <p:bldP spid="70" grpId="0"/>
      <p:bldP spid="71" grpId="0"/>
      <p:bldP spid="72" grpId="0"/>
      <p:bldP spid="48" grpId="0"/>
      <p:bldP spid="5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eeting - icon by Adioma">
            <a:extLst>
              <a:ext uri="{FF2B5EF4-FFF2-40B4-BE49-F238E27FC236}">
                <a16:creationId xmlns:a16="http://schemas.microsoft.com/office/drawing/2014/main" id="{392CD4B8-EA36-C848-A441-548F73A09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448" y="4635231"/>
            <a:ext cx="1520613" cy="1520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EFF"/>
                </a:solidFill>
              </a:rPr>
              <a:t>SUBNET CLASSIFIER </a:t>
            </a:r>
            <a:r>
              <a:rPr lang="en-US" dirty="0">
                <a:solidFill>
                  <a:srgbClr val="FFFEFF"/>
                </a:solidFill>
              </a:rPr>
              <a:t>A document similarity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15C2FC-B9EE-6A42-A216-494A7AB448C7}"/>
              </a:ext>
            </a:extLst>
          </p:cNvPr>
          <p:cNvSpPr txBox="1"/>
          <p:nvPr/>
        </p:nvSpPr>
        <p:spPr>
          <a:xfrm>
            <a:off x="561372" y="1897344"/>
            <a:ext cx="3147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The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6B8780-9878-EF49-B1E8-E2A490F811D5}"/>
              </a:ext>
            </a:extLst>
          </p:cNvPr>
          <p:cNvSpPr txBox="1"/>
          <p:nvPr/>
        </p:nvSpPr>
        <p:spPr>
          <a:xfrm>
            <a:off x="2815686" y="3136612"/>
            <a:ext cx="55521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Subnet classification model</a:t>
            </a:r>
          </a:p>
        </p:txBody>
      </p:sp>
      <p:pic>
        <p:nvPicPr>
          <p:cNvPr id="54" name="Picture 6" descr="Red x mark icon - Free red x mark icons">
            <a:extLst>
              <a:ext uri="{FF2B5EF4-FFF2-40B4-BE49-F238E27FC236}">
                <a16:creationId xmlns:a16="http://schemas.microsoft.com/office/drawing/2014/main" id="{7EEF7B7D-53B5-8D49-95CD-D78FE0993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448" y="3132747"/>
            <a:ext cx="1520612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62247E3B-5612-BA4C-B99D-FD25D92E49FF}"/>
              </a:ext>
            </a:extLst>
          </p:cNvPr>
          <p:cNvSpPr txBox="1"/>
          <p:nvPr/>
        </p:nvSpPr>
        <p:spPr>
          <a:xfrm>
            <a:off x="1337760" y="5216288"/>
            <a:ext cx="3237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Network team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BEFA56-2715-734B-8C03-A681A0043645}"/>
              </a:ext>
            </a:extLst>
          </p:cNvPr>
          <p:cNvSpPr txBox="1"/>
          <p:nvPr/>
        </p:nvSpPr>
        <p:spPr>
          <a:xfrm>
            <a:off x="6506155" y="5216288"/>
            <a:ext cx="3237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Cybersecurity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0D6D075-7F28-0446-B641-03B37A2E6240}"/>
              </a:ext>
            </a:extLst>
          </p:cNvPr>
          <p:cNvSpPr txBox="1"/>
          <p:nvPr/>
        </p:nvSpPr>
        <p:spPr>
          <a:xfrm>
            <a:off x="3972784" y="4260868"/>
            <a:ext cx="3237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Leadership</a:t>
            </a:r>
          </a:p>
        </p:txBody>
      </p:sp>
    </p:spTree>
    <p:extLst>
      <p:ext uri="{BB962C8B-B14F-4D97-AF65-F5344CB8AC3E}">
        <p14:creationId xmlns:p14="http://schemas.microsoft.com/office/powerpoint/2010/main" val="217427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EFF"/>
                </a:solidFill>
              </a:rPr>
              <a:t>SUBNET CLASSIFIER </a:t>
            </a:r>
            <a:r>
              <a:rPr lang="en-US" dirty="0">
                <a:solidFill>
                  <a:srgbClr val="FFFEFF"/>
                </a:solidFill>
              </a:rPr>
              <a:t>A document similarity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15C2FC-B9EE-6A42-A216-494A7AB448C7}"/>
              </a:ext>
            </a:extLst>
          </p:cNvPr>
          <p:cNvSpPr txBox="1"/>
          <p:nvPr/>
        </p:nvSpPr>
        <p:spPr>
          <a:xfrm>
            <a:off x="561372" y="1897344"/>
            <a:ext cx="5679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The Data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82993A1B-5EF5-774F-9CC4-8FFFD8CF5E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453088"/>
              </p:ext>
            </p:extLst>
          </p:nvPr>
        </p:nvGraphicFramePr>
        <p:xfrm>
          <a:off x="3243263" y="3429000"/>
          <a:ext cx="5105400" cy="1571625"/>
        </p:xfrm>
        <a:graphic>
          <a:graphicData uri="http://schemas.openxmlformats.org/drawingml/2006/table">
            <a:tbl>
              <a:tblPr/>
              <a:tblGrid>
                <a:gridCol w="3664850">
                  <a:extLst>
                    <a:ext uri="{9D8B030D-6E8A-4147-A177-3AD203B41FA5}">
                      <a16:colId xmlns:a16="http://schemas.microsoft.com/office/drawing/2014/main" val="2528932488"/>
                    </a:ext>
                  </a:extLst>
                </a:gridCol>
                <a:gridCol w="1440550">
                  <a:extLst>
                    <a:ext uri="{9D8B030D-6E8A-4147-A177-3AD203B41FA5}">
                      <a16:colId xmlns:a16="http://schemas.microsoft.com/office/drawing/2014/main" val="4213240486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sng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Subnet counts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1" i="0" u="sng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469060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Classified by IP block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20393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184396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Manually classified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1027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25692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Unclassified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6478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194439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27898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0583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5425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EFF"/>
                </a:solidFill>
              </a:rPr>
              <a:t>SUBNET CLASSIFIER </a:t>
            </a:r>
            <a:r>
              <a:rPr lang="en-US" dirty="0">
                <a:solidFill>
                  <a:srgbClr val="FFFEFF"/>
                </a:solidFill>
              </a:rPr>
              <a:t>A document similarity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15C2FC-B9EE-6A42-A216-494A7AB448C7}"/>
              </a:ext>
            </a:extLst>
          </p:cNvPr>
          <p:cNvSpPr txBox="1"/>
          <p:nvPr/>
        </p:nvSpPr>
        <p:spPr>
          <a:xfrm>
            <a:off x="561372" y="1897344"/>
            <a:ext cx="5679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University Divisions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7DBE0CB-ECF2-DC4D-B86C-F805351E12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7229142"/>
              </p:ext>
            </p:extLst>
          </p:nvPr>
        </p:nvGraphicFramePr>
        <p:xfrm>
          <a:off x="912420" y="2777644"/>
          <a:ext cx="4572000" cy="3378200"/>
        </p:xfrm>
        <a:graphic>
          <a:graphicData uri="http://schemas.openxmlformats.org/drawingml/2006/table">
            <a:tbl>
              <a:tblPr/>
              <a:tblGrid>
                <a:gridCol w="828100">
                  <a:extLst>
                    <a:ext uri="{9D8B030D-6E8A-4147-A177-3AD203B41FA5}">
                      <a16:colId xmlns:a16="http://schemas.microsoft.com/office/drawing/2014/main" val="3099836762"/>
                    </a:ext>
                  </a:extLst>
                </a:gridCol>
                <a:gridCol w="3743900">
                  <a:extLst>
                    <a:ext uri="{9D8B030D-6E8A-4147-A177-3AD203B41FA5}">
                      <a16:colId xmlns:a16="http://schemas.microsoft.com/office/drawing/2014/main" val="884759114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A01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General Education Administration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796759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A02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General Services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044835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A03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Business Services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65195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A04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Division of Student Life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840469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A05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Enrollment Management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073710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A06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Division of Information Technology (DoIT)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32391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A07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College of Agricultural &amp; Life Sciences (CALS)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821669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A10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International Division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78960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A12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Wisconsin School of Business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733638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A17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School of Education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430297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A18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Arts Institute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874933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A19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College of Engineering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682913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A27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School of Human Ecology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703530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A34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Research and Graduate Education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341161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A37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T&amp;L Collaboration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757001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A40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Nelson Institute for Environmental Studies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211850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A42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Intercollegiate Athletics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074523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A45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Law School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78611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A46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Public Media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94408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8DB7ADD-88E4-774F-8C42-7ABBB6B4F7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820937"/>
              </p:ext>
            </p:extLst>
          </p:nvPr>
        </p:nvGraphicFramePr>
        <p:xfrm>
          <a:off x="6022772" y="2777644"/>
          <a:ext cx="4531178" cy="3524240"/>
        </p:xfrm>
        <a:graphic>
          <a:graphicData uri="http://schemas.openxmlformats.org/drawingml/2006/table">
            <a:tbl>
              <a:tblPr/>
              <a:tblGrid>
                <a:gridCol w="820706">
                  <a:extLst>
                    <a:ext uri="{9D8B030D-6E8A-4147-A177-3AD203B41FA5}">
                      <a16:colId xmlns:a16="http://schemas.microsoft.com/office/drawing/2014/main" val="4143146861"/>
                    </a:ext>
                  </a:extLst>
                </a:gridCol>
                <a:gridCol w="3710472">
                  <a:extLst>
                    <a:ext uri="{9D8B030D-6E8A-4147-A177-3AD203B41FA5}">
                      <a16:colId xmlns:a16="http://schemas.microsoft.com/office/drawing/2014/main" val="183546719"/>
                    </a:ext>
                  </a:extLst>
                </a:gridCol>
              </a:tblGrid>
              <a:tr h="17621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A47</a:t>
                      </a:r>
                    </a:p>
                  </a:txBody>
                  <a:tcPr marL="9440" marR="9440" marT="94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Division of Extension</a:t>
                      </a:r>
                    </a:p>
                  </a:txBody>
                  <a:tcPr marL="9440" marR="9440" marT="94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513144"/>
                  </a:ext>
                </a:extLst>
              </a:tr>
              <a:tr h="17621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A48</a:t>
                      </a:r>
                    </a:p>
                  </a:txBody>
                  <a:tcPr marL="9440" marR="9440" marT="94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College of Letters &amp; Science (L&amp;S)</a:t>
                      </a:r>
                    </a:p>
                  </a:txBody>
                  <a:tcPr marL="9440" marR="9440" marT="94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4252129"/>
                  </a:ext>
                </a:extLst>
              </a:tr>
              <a:tr h="17621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A49</a:t>
                      </a:r>
                    </a:p>
                  </a:txBody>
                  <a:tcPr marL="9440" marR="9440" marT="94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General Library System</a:t>
                      </a:r>
                    </a:p>
                  </a:txBody>
                  <a:tcPr marL="9440" marR="9440" marT="94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4083394"/>
                  </a:ext>
                </a:extLst>
              </a:tr>
              <a:tr h="17621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A52</a:t>
                      </a:r>
                    </a:p>
                  </a:txBody>
                  <a:tcPr marL="9440" marR="9440" marT="94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Wisconsin State Lab of Hygiene (WSLH)</a:t>
                      </a:r>
                    </a:p>
                  </a:txBody>
                  <a:tcPr marL="9440" marR="9440" marT="94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292196"/>
                  </a:ext>
                </a:extLst>
              </a:tr>
              <a:tr h="17621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A53</a:t>
                      </a:r>
                    </a:p>
                  </a:txBody>
                  <a:tcPr marL="9440" marR="9440" marT="94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School of Medicine and Public Health (SMPH)</a:t>
                      </a:r>
                    </a:p>
                  </a:txBody>
                  <a:tcPr marL="9440" marR="9440" marT="94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9729372"/>
                  </a:ext>
                </a:extLst>
              </a:tr>
              <a:tr h="17621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A54</a:t>
                      </a:r>
                    </a:p>
                  </a:txBody>
                  <a:tcPr marL="9440" marR="9440" marT="94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School of Nursing</a:t>
                      </a:r>
                    </a:p>
                  </a:txBody>
                  <a:tcPr marL="9440" marR="9440" marT="94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6709939"/>
                  </a:ext>
                </a:extLst>
              </a:tr>
              <a:tr h="17621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A56</a:t>
                      </a:r>
                    </a:p>
                  </a:txBody>
                  <a:tcPr marL="9440" marR="9440" marT="94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School of Pharmacy</a:t>
                      </a:r>
                    </a:p>
                  </a:txBody>
                  <a:tcPr marL="9440" marR="9440" marT="94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273659"/>
                  </a:ext>
                </a:extLst>
              </a:tr>
              <a:tr h="17621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A57</a:t>
                      </a:r>
                    </a:p>
                  </a:txBody>
                  <a:tcPr marL="9440" marR="9440" marT="94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University Health Services (UHS)</a:t>
                      </a:r>
                    </a:p>
                  </a:txBody>
                  <a:tcPr marL="9440" marR="9440" marT="94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0871160"/>
                  </a:ext>
                </a:extLst>
              </a:tr>
              <a:tr h="17621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A63</a:t>
                      </a:r>
                    </a:p>
                  </a:txBody>
                  <a:tcPr marL="9440" marR="9440" marT="94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Officer Education</a:t>
                      </a:r>
                    </a:p>
                  </a:txBody>
                  <a:tcPr marL="9440" marR="9440" marT="94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6121351"/>
                  </a:ext>
                </a:extLst>
              </a:tr>
              <a:tr h="17621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A71</a:t>
                      </a:r>
                    </a:p>
                  </a:txBody>
                  <a:tcPr marL="9440" marR="9440" marT="94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Facilities Planning &amp; Management (FP&amp;M)</a:t>
                      </a:r>
                    </a:p>
                  </a:txBody>
                  <a:tcPr marL="9440" marR="9440" marT="94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399118"/>
                  </a:ext>
                </a:extLst>
              </a:tr>
              <a:tr h="17621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A77</a:t>
                      </a:r>
                    </a:p>
                  </a:txBody>
                  <a:tcPr marL="9440" marR="9440" marT="94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UW Police Department</a:t>
                      </a:r>
                    </a:p>
                  </a:txBody>
                  <a:tcPr marL="9440" marR="9440" marT="94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5346822"/>
                  </a:ext>
                </a:extLst>
              </a:tr>
              <a:tr h="17621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A80</a:t>
                      </a:r>
                    </a:p>
                  </a:txBody>
                  <a:tcPr marL="9440" marR="9440" marT="94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Recreational Sports</a:t>
                      </a:r>
                    </a:p>
                  </a:txBody>
                  <a:tcPr marL="9440" marR="9440" marT="94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918490"/>
                  </a:ext>
                </a:extLst>
              </a:tr>
              <a:tr h="17621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A85</a:t>
                      </a:r>
                    </a:p>
                  </a:txBody>
                  <a:tcPr marL="9440" marR="9440" marT="94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University Housing</a:t>
                      </a:r>
                    </a:p>
                  </a:txBody>
                  <a:tcPr marL="9440" marR="9440" marT="94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5004293"/>
                  </a:ext>
                </a:extLst>
              </a:tr>
              <a:tr h="17621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A87</a:t>
                      </a:r>
                    </a:p>
                  </a:txBody>
                  <a:tcPr marL="9440" marR="9440" marT="94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School of Veterinary Medicine</a:t>
                      </a:r>
                    </a:p>
                  </a:txBody>
                  <a:tcPr marL="9440" marR="9440" marT="94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9827540"/>
                  </a:ext>
                </a:extLst>
              </a:tr>
              <a:tr h="17621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A88</a:t>
                      </a:r>
                    </a:p>
                  </a:txBody>
                  <a:tcPr marL="9440" marR="9440" marT="94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Wisconsin Veterinary Diagnostic Lab (WVDL)</a:t>
                      </a:r>
                    </a:p>
                  </a:txBody>
                  <a:tcPr marL="9440" marR="9440" marT="94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16097"/>
                  </a:ext>
                </a:extLst>
              </a:tr>
              <a:tr h="17621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A93</a:t>
                      </a:r>
                    </a:p>
                  </a:txBody>
                  <a:tcPr marL="9440" marR="9440" marT="94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Division of Continuing Studies</a:t>
                      </a:r>
                    </a:p>
                  </a:txBody>
                  <a:tcPr marL="9440" marR="9440" marT="94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6408282"/>
                  </a:ext>
                </a:extLst>
              </a:tr>
              <a:tr h="17621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A90</a:t>
                      </a:r>
                    </a:p>
                  </a:txBody>
                  <a:tcPr marL="9440" marR="9440" marT="94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Wisconsin Institute for Discovery</a:t>
                      </a:r>
                    </a:p>
                  </a:txBody>
                  <a:tcPr marL="9440" marR="9440" marT="94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9176416"/>
                  </a:ext>
                </a:extLst>
              </a:tr>
              <a:tr h="17621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A96</a:t>
                      </a:r>
                    </a:p>
                  </a:txBody>
                  <a:tcPr marL="9440" marR="9440" marT="94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Wisconsin Union</a:t>
                      </a:r>
                    </a:p>
                  </a:txBody>
                  <a:tcPr marL="9440" marR="9440" marT="94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2787678"/>
                  </a:ext>
                </a:extLst>
              </a:tr>
              <a:tr h="17621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net</a:t>
                      </a:r>
                    </a:p>
                  </a:txBody>
                  <a:tcPr marL="9440" marR="9440" marT="94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Campus networks</a:t>
                      </a:r>
                    </a:p>
                  </a:txBody>
                  <a:tcPr marL="9440" marR="9440" marT="94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3747273"/>
                  </a:ext>
                </a:extLst>
              </a:tr>
              <a:tr h="17621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uwhc</a:t>
                      </a:r>
                    </a:p>
                  </a:txBody>
                  <a:tcPr marL="9440" marR="9440" marT="94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University of Wisconsin Hospitals and Clinics</a:t>
                      </a:r>
                    </a:p>
                  </a:txBody>
                  <a:tcPr marL="9440" marR="9440" marT="944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8442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9693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EFF"/>
                </a:solidFill>
              </a:rPr>
              <a:t>SUBNET CLASSIFIER </a:t>
            </a:r>
            <a:r>
              <a:rPr lang="en-US" dirty="0">
                <a:solidFill>
                  <a:srgbClr val="FFFEFF"/>
                </a:solidFill>
              </a:rPr>
              <a:t>A document similarity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15C2FC-B9EE-6A42-A216-494A7AB448C7}"/>
              </a:ext>
            </a:extLst>
          </p:cNvPr>
          <p:cNvSpPr txBox="1"/>
          <p:nvPr/>
        </p:nvSpPr>
        <p:spPr>
          <a:xfrm>
            <a:off x="561372" y="1897344"/>
            <a:ext cx="5679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Subnet Classification 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6B8780-9878-EF49-B1E8-E2A490F811D5}"/>
              </a:ext>
            </a:extLst>
          </p:cNvPr>
          <p:cNvSpPr txBox="1"/>
          <p:nvPr/>
        </p:nvSpPr>
        <p:spPr>
          <a:xfrm>
            <a:off x="806132" y="2736502"/>
            <a:ext cx="8603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1. Scrape public web sites for each university division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6FC23C-5B2A-E94D-BEC2-7AFE5BA5A639}"/>
              </a:ext>
            </a:extLst>
          </p:cNvPr>
          <p:cNvSpPr txBox="1"/>
          <p:nvPr/>
        </p:nvSpPr>
        <p:spPr>
          <a:xfrm>
            <a:off x="806131" y="3624860"/>
            <a:ext cx="8603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2. Manually add (esoteric) tokens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FD52EE-C9A1-4345-9D5A-858162035607}"/>
              </a:ext>
            </a:extLst>
          </p:cNvPr>
          <p:cNvSpPr txBox="1"/>
          <p:nvPr/>
        </p:nvSpPr>
        <p:spPr>
          <a:xfrm>
            <a:off x="806131" y="4508565"/>
            <a:ext cx="860368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3. SQL query to generate list of subnets</a:t>
            </a:r>
          </a:p>
          <a:p>
            <a:r>
              <a:rPr lang="en-US" sz="2800" dirty="0"/>
              <a:t>		a. 30% validation set</a:t>
            </a:r>
          </a:p>
          <a:p>
            <a:r>
              <a:rPr lang="en-US" sz="2800" dirty="0"/>
              <a:t>		b. 70% training set (5-fold cross-validation)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ADB10B-AFBD-B343-9F9E-5B2E57A49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1629" y="2661444"/>
            <a:ext cx="510810" cy="16028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BD9F7E-6840-4B4C-8F67-6A5B6A1D3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1629" y="4450356"/>
            <a:ext cx="547652" cy="171849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2DA6A2B-B176-2D4C-9D59-2DB7B646AFCE}"/>
              </a:ext>
            </a:extLst>
          </p:cNvPr>
          <p:cNvSpPr txBox="1"/>
          <p:nvPr/>
        </p:nvSpPr>
        <p:spPr>
          <a:xfrm>
            <a:off x="9485843" y="3167390"/>
            <a:ext cx="1529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Corpus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BDDF83-E03D-A147-B6C9-2D89BCB79ED0}"/>
              </a:ext>
            </a:extLst>
          </p:cNvPr>
          <p:cNvSpPr txBox="1"/>
          <p:nvPr/>
        </p:nvSpPr>
        <p:spPr>
          <a:xfrm>
            <a:off x="9485843" y="5047993"/>
            <a:ext cx="19000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Training set</a:t>
            </a:r>
          </a:p>
        </p:txBody>
      </p:sp>
    </p:spTree>
    <p:extLst>
      <p:ext uri="{BB962C8B-B14F-4D97-AF65-F5344CB8AC3E}">
        <p14:creationId xmlns:p14="http://schemas.microsoft.com/office/powerpoint/2010/main" val="56206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EFF"/>
                </a:solidFill>
              </a:rPr>
              <a:t>SUBNET CLASSIFIER </a:t>
            </a:r>
            <a:r>
              <a:rPr lang="en-US" dirty="0">
                <a:solidFill>
                  <a:srgbClr val="FFFEFF"/>
                </a:solidFill>
              </a:rPr>
              <a:t>A document similarity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15C2FC-B9EE-6A42-A216-494A7AB448C7}"/>
              </a:ext>
            </a:extLst>
          </p:cNvPr>
          <p:cNvSpPr txBox="1"/>
          <p:nvPr/>
        </p:nvSpPr>
        <p:spPr>
          <a:xfrm>
            <a:off x="561372" y="1897344"/>
            <a:ext cx="5679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Training Strategy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3E6796F-84EA-084A-AF6B-B5467785676F}"/>
              </a:ext>
            </a:extLst>
          </p:cNvPr>
          <p:cNvGraphicFramePr>
            <a:graphicFrameLocks noGrp="1"/>
          </p:cNvGraphicFramePr>
          <p:nvPr/>
        </p:nvGraphicFramePr>
        <p:xfrm>
          <a:off x="480933" y="3957535"/>
          <a:ext cx="6096000" cy="1422400"/>
        </p:xfrm>
        <a:graphic>
          <a:graphicData uri="http://schemas.openxmlformats.org/drawingml/2006/table">
            <a:tbl>
              <a:tblPr/>
              <a:tblGrid>
                <a:gridCol w="1383579">
                  <a:extLst>
                    <a:ext uri="{9D8B030D-6E8A-4147-A177-3AD203B41FA5}">
                      <a16:colId xmlns:a16="http://schemas.microsoft.com/office/drawing/2014/main" val="483419472"/>
                    </a:ext>
                  </a:extLst>
                </a:gridCol>
                <a:gridCol w="2932173">
                  <a:extLst>
                    <a:ext uri="{9D8B030D-6E8A-4147-A177-3AD203B41FA5}">
                      <a16:colId xmlns:a16="http://schemas.microsoft.com/office/drawing/2014/main" val="2770453902"/>
                    </a:ext>
                  </a:extLst>
                </a:gridCol>
                <a:gridCol w="1780248">
                  <a:extLst>
                    <a:ext uri="{9D8B030D-6E8A-4147-A177-3AD203B41FA5}">
                      <a16:colId xmlns:a16="http://schemas.microsoft.com/office/drawing/2014/main" val="1592361653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sng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Subnet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sng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Description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sng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Division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51595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192.168.0.0/24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Psychiatry in Building 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School of Medicine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285415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192.168.1.0/24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Block of VPN NATs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Information Techology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329004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192.168.2.0/25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UHS Psychiatric Svcs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U. Health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Svcs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901713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192.168.2.128/26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Psychology dept L&amp;S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Letters &amp; Sciences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314429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192.168.2.192/26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Med School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School of Medicine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489028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192.168.3.0/24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Wireless network in psych building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</a:rPr>
                        <a:t>[unclassified]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350772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192.168.4.0/22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VoIP for psych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</a:rPr>
                        <a:t>[unclassified]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267849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2E011532-B70E-AD49-85AB-2262AE8856FE}"/>
              </a:ext>
            </a:extLst>
          </p:cNvPr>
          <p:cNvSpPr txBox="1"/>
          <p:nvPr/>
        </p:nvSpPr>
        <p:spPr>
          <a:xfrm>
            <a:off x="2104330" y="2693949"/>
            <a:ext cx="2071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C00000"/>
                </a:solidFill>
              </a:rPr>
              <a:t>Training set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B2AB0B8-4E03-A14C-8B12-510BBB293610}"/>
              </a:ext>
            </a:extLst>
          </p:cNvPr>
          <p:cNvGraphicFramePr>
            <a:graphicFrameLocks noGrp="1"/>
          </p:cNvGraphicFramePr>
          <p:nvPr/>
        </p:nvGraphicFramePr>
        <p:xfrm>
          <a:off x="7800808" y="3429000"/>
          <a:ext cx="3810000" cy="2489200"/>
        </p:xfrm>
        <a:graphic>
          <a:graphicData uri="http://schemas.openxmlformats.org/drawingml/2006/table">
            <a:tbl>
              <a:tblPr/>
              <a:tblGrid>
                <a:gridCol w="1142048">
                  <a:extLst>
                    <a:ext uri="{9D8B030D-6E8A-4147-A177-3AD203B41FA5}">
                      <a16:colId xmlns:a16="http://schemas.microsoft.com/office/drawing/2014/main" val="598524213"/>
                    </a:ext>
                  </a:extLst>
                </a:gridCol>
                <a:gridCol w="827985">
                  <a:extLst>
                    <a:ext uri="{9D8B030D-6E8A-4147-A177-3AD203B41FA5}">
                      <a16:colId xmlns:a16="http://schemas.microsoft.com/office/drawing/2014/main" val="1184416503"/>
                    </a:ext>
                  </a:extLst>
                </a:gridCol>
                <a:gridCol w="1839967">
                  <a:extLst>
                    <a:ext uri="{9D8B030D-6E8A-4147-A177-3AD203B41FA5}">
                      <a16:colId xmlns:a16="http://schemas.microsoft.com/office/drawing/2014/main" val="3910621452"/>
                    </a:ext>
                  </a:extLst>
                </a:gridCol>
              </a:tblGrid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sng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Token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sng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Weight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sng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Division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81152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medicine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scraped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School of Medicine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956844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</a:rPr>
                        <a:t>psychiatry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</a:rPr>
                        <a:t>scraped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</a:rPr>
                        <a:t>School of Medicine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9496706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health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scraped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School of Medicine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187776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mednet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manual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School of Medicine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4512684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vpn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scraped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Information Technology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4155560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voip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scraped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Information Technology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079891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network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scraped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Information Technology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2651828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4472C4"/>
                          </a:solidFill>
                          <a:effectLst/>
                          <a:latin typeface="Courier New" panose="02070309020205020404" pitchFamily="49" charset="0"/>
                        </a:rPr>
                        <a:t>services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4472C4"/>
                          </a:solidFill>
                          <a:effectLst/>
                          <a:latin typeface="Courier New" panose="02070309020205020404" pitchFamily="49" charset="0"/>
                        </a:rPr>
                        <a:t>scraped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4472C4"/>
                          </a:solidFill>
                          <a:effectLst/>
                          <a:latin typeface="Courier New" panose="02070309020205020404" pitchFamily="49" charset="0"/>
                        </a:rPr>
                        <a:t>Information Technology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4240015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lan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manul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Information Technology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6616277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psychiatric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scraped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U. Health Services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234779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</a:rPr>
                        <a:t>pyschiatry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</a:rPr>
                        <a:t>scraped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C00000"/>
                          </a:solidFill>
                          <a:effectLst/>
                          <a:latin typeface="Courier New" panose="02070309020205020404" pitchFamily="49" charset="0"/>
                        </a:rPr>
                        <a:t>U. Health Services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858698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4472C4"/>
                          </a:solidFill>
                          <a:effectLst/>
                          <a:latin typeface="Courier New" panose="02070309020205020404" pitchFamily="49" charset="0"/>
                        </a:rPr>
                        <a:t>services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4472C4"/>
                          </a:solidFill>
                          <a:effectLst/>
                          <a:latin typeface="Courier New" panose="02070309020205020404" pitchFamily="49" charset="0"/>
                        </a:rPr>
                        <a:t>scraped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4472C4"/>
                          </a:solidFill>
                          <a:effectLst/>
                          <a:latin typeface="Courier New" panose="02070309020205020404" pitchFamily="49" charset="0"/>
                        </a:rPr>
                        <a:t>U. Health Services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5595363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psychology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scraped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 New" panose="02070309020205020404" pitchFamily="49" charset="0"/>
                        </a:rPr>
                        <a:t>Letters &amp; Sciences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479958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60FC3378-4B61-4446-B747-0707D334341B}"/>
              </a:ext>
            </a:extLst>
          </p:cNvPr>
          <p:cNvSpPr txBox="1"/>
          <p:nvPr/>
        </p:nvSpPr>
        <p:spPr>
          <a:xfrm>
            <a:off x="8402349" y="2693949"/>
            <a:ext cx="2071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rgbClr val="C00000"/>
                </a:solidFill>
              </a:rPr>
              <a:t>Corpus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CCD0AF-5753-E445-B1E8-BB3B1C82A46E}"/>
              </a:ext>
            </a:extLst>
          </p:cNvPr>
          <p:cNvSpPr/>
          <p:nvPr/>
        </p:nvSpPr>
        <p:spPr>
          <a:xfrm>
            <a:off x="368596" y="4303093"/>
            <a:ext cx="6208337" cy="20201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04A1FB6-AF69-7B4A-9EEE-FEAC6B7AA6D4}"/>
              </a:ext>
            </a:extLst>
          </p:cNvPr>
          <p:cNvCxnSpPr>
            <a:cxnSpLocks/>
          </p:cNvCxnSpPr>
          <p:nvPr/>
        </p:nvCxnSpPr>
        <p:spPr>
          <a:xfrm>
            <a:off x="6858000" y="4414736"/>
            <a:ext cx="680484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B09B487-60A3-4249-923E-8CD87BDDD693}"/>
              </a:ext>
            </a:extLst>
          </p:cNvPr>
          <p:cNvSpPr txBox="1"/>
          <p:nvPr/>
        </p:nvSpPr>
        <p:spPr>
          <a:xfrm>
            <a:off x="7026724" y="3880882"/>
            <a:ext cx="324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85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0EC9-7E7D-4648-AC38-2A7BCBFB2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EFF"/>
                </a:solidFill>
              </a:rPr>
              <a:t>SUBNET CLASSIFIER </a:t>
            </a:r>
            <a:r>
              <a:rPr lang="en-US" dirty="0">
                <a:solidFill>
                  <a:srgbClr val="FFFEFF"/>
                </a:solidFill>
              </a:rPr>
              <a:t>A document similarity model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15C2FC-B9EE-6A42-A216-494A7AB448C7}"/>
              </a:ext>
            </a:extLst>
          </p:cNvPr>
          <p:cNvSpPr txBox="1"/>
          <p:nvPr/>
        </p:nvSpPr>
        <p:spPr>
          <a:xfrm>
            <a:off x="416060" y="1845477"/>
            <a:ext cx="5679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Building the Corpus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88FC2D-02A3-8B4E-A900-29D9F1B56B0E}"/>
              </a:ext>
            </a:extLst>
          </p:cNvPr>
          <p:cNvSpPr/>
          <p:nvPr/>
        </p:nvSpPr>
        <p:spPr>
          <a:xfrm>
            <a:off x="4837869" y="2482119"/>
            <a:ext cx="6772939" cy="418576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Load list of web pages to scrape</a:t>
            </a:r>
          </a:p>
          <a:p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dfcrawl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read.csv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("crawl-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pages.csv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header = F)</a:t>
            </a:r>
          </a:p>
          <a:p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dfcrawl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dfcrawl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rename(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divcode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V1,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V2) %&gt;% mutate(text = '')</a:t>
            </a:r>
          </a:p>
          <a:p>
            <a:endParaRPr lang="en-US" sz="1400" dirty="0">
              <a:solidFill>
                <a:srgbClr val="FF7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Function to read pages and dump contents to data frame</a:t>
            </a:r>
          </a:p>
          <a:p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crawlPage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function(df) {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results &lt;- GET(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df$url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dfcrawl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&lt;&lt;-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dfcrawl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mutate(text =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ifelse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df$url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results, text))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400" dirty="0">
              <a:solidFill>
                <a:srgbClr val="FF7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Crawl pages</a:t>
            </a:r>
          </a:p>
          <a:p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crawlPage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dfcrawl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400" dirty="0">
              <a:solidFill>
                <a:srgbClr val="FF7F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Load manual tokens</a:t>
            </a:r>
          </a:p>
          <a:p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dfmanual_tokens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read.csv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("manual-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tokens.csv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header = F)</a:t>
            </a:r>
          </a:p>
          <a:p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dfmanual_tokens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&lt;-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dfmanual_tokens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%&gt;%</a:t>
            </a:r>
          </a:p>
          <a:p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rename(word = V1, 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divcode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V2) %&gt;% mutate(</a:t>
            </a:r>
            <a:r>
              <a:rPr lang="en-US" sz="1400" dirty="0" err="1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wt</a:t>
            </a:r>
            <a:r>
              <a:rPr lang="en-US" sz="1400" dirty="0">
                <a:solidFill>
                  <a:srgbClr val="FF7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25)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95FFBA-83A1-9A45-B496-DF816DD02A3F}"/>
              </a:ext>
            </a:extLst>
          </p:cNvPr>
          <p:cNvSpPr txBox="1"/>
          <p:nvPr/>
        </p:nvSpPr>
        <p:spPr>
          <a:xfrm>
            <a:off x="733646" y="2446357"/>
            <a:ext cx="33881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Build list of pages categorized by division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6DDD46-AF6C-6545-81F6-1C54FC0F22E3}"/>
              </a:ext>
            </a:extLst>
          </p:cNvPr>
          <p:cNvSpPr txBox="1"/>
          <p:nvPr/>
        </p:nvSpPr>
        <p:spPr>
          <a:xfrm>
            <a:off x="733646" y="3486336"/>
            <a:ext cx="3388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C00000"/>
                </a:solidFill>
              </a:rPr>
              <a:t>crawlPage</a:t>
            </a:r>
            <a:r>
              <a:rPr lang="en-US" sz="2400" dirty="0">
                <a:solidFill>
                  <a:srgbClr val="C00000"/>
                </a:solidFill>
              </a:rPr>
              <a:t> function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8B59F2-BC48-4146-AC39-8A48898DE21C}"/>
              </a:ext>
            </a:extLst>
          </p:cNvPr>
          <p:cNvSpPr txBox="1"/>
          <p:nvPr/>
        </p:nvSpPr>
        <p:spPr>
          <a:xfrm>
            <a:off x="744340" y="5017732"/>
            <a:ext cx="3388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Crawl pages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10486D-EEDA-B74F-9AE2-F3D2EE2CA165}"/>
              </a:ext>
            </a:extLst>
          </p:cNvPr>
          <p:cNvCxnSpPr>
            <a:cxnSpLocks/>
          </p:cNvCxnSpPr>
          <p:nvPr/>
        </p:nvCxnSpPr>
        <p:spPr>
          <a:xfrm>
            <a:off x="3221665" y="2692262"/>
            <a:ext cx="1236826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DA0E4BF-5770-2245-900D-75DDDE1F5E43}"/>
              </a:ext>
            </a:extLst>
          </p:cNvPr>
          <p:cNvCxnSpPr>
            <a:cxnSpLocks/>
          </p:cNvCxnSpPr>
          <p:nvPr/>
        </p:nvCxnSpPr>
        <p:spPr>
          <a:xfrm>
            <a:off x="3306726" y="3717169"/>
            <a:ext cx="1162411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120373F-66E0-7B47-AED5-64F4EEBBCAEE}"/>
              </a:ext>
            </a:extLst>
          </p:cNvPr>
          <p:cNvCxnSpPr>
            <a:cxnSpLocks/>
          </p:cNvCxnSpPr>
          <p:nvPr/>
        </p:nvCxnSpPr>
        <p:spPr>
          <a:xfrm>
            <a:off x="2551896" y="5245527"/>
            <a:ext cx="1927956" cy="1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DD5F3D0-43E0-FD42-94F7-B9D5D6D038B0}"/>
              </a:ext>
            </a:extLst>
          </p:cNvPr>
          <p:cNvSpPr txBox="1"/>
          <p:nvPr/>
        </p:nvSpPr>
        <p:spPr>
          <a:xfrm>
            <a:off x="733646" y="5644609"/>
            <a:ext cx="3388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Manual tokens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17FCFDB-1153-2C46-B36E-B7CC1FA49DA6}"/>
              </a:ext>
            </a:extLst>
          </p:cNvPr>
          <p:cNvCxnSpPr>
            <a:cxnSpLocks/>
          </p:cNvCxnSpPr>
          <p:nvPr/>
        </p:nvCxnSpPr>
        <p:spPr>
          <a:xfrm>
            <a:off x="2881423" y="5875441"/>
            <a:ext cx="1640877" cy="0"/>
          </a:xfrm>
          <a:prstGeom prst="straightConnector1">
            <a:avLst/>
          </a:prstGeom>
          <a:ln w="2222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48646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1CAB62D-49E5-4271-85C6-1466970BAB6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A7F0652-397B-4F71-B75E-207A80EB278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D5A32ED2-6DBA-4E14-851E-DE5772C902F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2025</Words>
  <Application>Microsoft Macintosh PowerPoint</Application>
  <PresentationFormat>Widescreen</PresentationFormat>
  <Paragraphs>449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Courier New</vt:lpstr>
      <vt:lpstr>Gill Sans MT</vt:lpstr>
      <vt:lpstr>Wingdings 2</vt:lpstr>
      <vt:lpstr>Dividend</vt:lpstr>
      <vt:lpstr>SUBNET classifier A document Similarity Model</vt:lpstr>
      <vt:lpstr>SUBNET CLASSIFIER A document similarity model</vt:lpstr>
      <vt:lpstr>SUBNET CLASSIFIER A document similarity model</vt:lpstr>
      <vt:lpstr>SUBNET CLASSIFIER A document similarity model</vt:lpstr>
      <vt:lpstr>SUBNET CLASSIFIER A document similarity model</vt:lpstr>
      <vt:lpstr>SUBNET CLASSIFIER A document similarity model</vt:lpstr>
      <vt:lpstr>SUBNET CLASSIFIER A document similarity model</vt:lpstr>
      <vt:lpstr>SUBNET CLASSIFIER A document similarity model</vt:lpstr>
      <vt:lpstr>SUBNET CLASSIFIER A document similarity model</vt:lpstr>
      <vt:lpstr>SUBNET CLASSIFIER A document similarity model</vt:lpstr>
      <vt:lpstr>SUBNET CLASSIFIER A document similarity model</vt:lpstr>
      <vt:lpstr>SUBNET CLASSIFIER A document similarity model</vt:lpstr>
      <vt:lpstr>SUBNET CLASSIFIER A document similarity model</vt:lpstr>
      <vt:lpstr>SUBNET CLASSIFIER A document similarity model</vt:lpstr>
      <vt:lpstr>SUBNET CLASSIFIER A document similarity model</vt:lpstr>
      <vt:lpstr>SUBNET CLASSIFIER A document similarity model</vt:lpstr>
      <vt:lpstr>SUBNET CLASSIFIER A document similarity model</vt:lpstr>
      <vt:lpstr>SUBNET CLASSIFIER A document similarity model</vt:lpstr>
      <vt:lpstr>SUBNET CLASSIFIER A document similarity model</vt:lpstr>
      <vt:lpstr>SUBNET CLASSIFIER A document similarity model</vt:lpstr>
      <vt:lpstr>SUBNET CLASSIFIER A document similarity model</vt:lpstr>
      <vt:lpstr>SUBNET CLASSIFIER A document similarity model</vt:lpstr>
      <vt:lpstr>SUBNET CLASSIFIER A document similarity model</vt:lpstr>
      <vt:lpstr>SUBNET CLASSIFIER A document similarity model</vt:lpstr>
      <vt:lpstr>SUBNET CLASSIFIER A document similarity model</vt:lpstr>
      <vt:lpstr>SUBNET CLASSIFIER A document similarity model</vt:lpstr>
      <vt:lpstr>SUBNET CLASSIFIER A document similarity model</vt:lpstr>
      <vt:lpstr>SUBNET CLASSIFIER A document similarity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2019-06-14T17:55:27Z</dcterms:created>
  <dcterms:modified xsi:type="dcterms:W3CDTF">2021-05-12T22:43:03Z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